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1"/>
  </p:sldMasterIdLst>
  <p:notesMasterIdLst>
    <p:notesMasterId r:id="rId95"/>
  </p:notesMasterIdLst>
  <p:sldIdLst>
    <p:sldId id="256" r:id="rId2"/>
    <p:sldId id="322" r:id="rId3"/>
    <p:sldId id="323" r:id="rId4"/>
    <p:sldId id="324" r:id="rId5"/>
    <p:sldId id="325" r:id="rId6"/>
    <p:sldId id="275" r:id="rId7"/>
    <p:sldId id="257" r:id="rId8"/>
    <p:sldId id="259" r:id="rId9"/>
    <p:sldId id="277" r:id="rId10"/>
    <p:sldId id="278" r:id="rId11"/>
    <p:sldId id="326" r:id="rId12"/>
    <p:sldId id="327" r:id="rId13"/>
    <p:sldId id="328" r:id="rId14"/>
    <p:sldId id="258" r:id="rId15"/>
    <p:sldId id="329" r:id="rId16"/>
    <p:sldId id="280" r:id="rId17"/>
    <p:sldId id="281" r:id="rId18"/>
    <p:sldId id="283" r:id="rId19"/>
    <p:sldId id="330" r:id="rId20"/>
    <p:sldId id="260" r:id="rId21"/>
    <p:sldId id="284" r:id="rId22"/>
    <p:sldId id="261" r:id="rId23"/>
    <p:sldId id="286" r:id="rId24"/>
    <p:sldId id="331" r:id="rId25"/>
    <p:sldId id="262" r:id="rId26"/>
    <p:sldId id="287" r:id="rId27"/>
    <p:sldId id="288" r:id="rId28"/>
    <p:sldId id="332" r:id="rId29"/>
    <p:sldId id="333" r:id="rId30"/>
    <p:sldId id="263" r:id="rId31"/>
    <p:sldId id="291" r:id="rId32"/>
    <p:sldId id="292" r:id="rId33"/>
    <p:sldId id="289" r:id="rId34"/>
    <p:sldId id="334" r:id="rId35"/>
    <p:sldId id="264" r:id="rId36"/>
    <p:sldId id="294" r:id="rId37"/>
    <p:sldId id="335" r:id="rId38"/>
    <p:sldId id="336" r:id="rId39"/>
    <p:sldId id="296" r:id="rId40"/>
    <p:sldId id="295" r:id="rId41"/>
    <p:sldId id="297" r:id="rId42"/>
    <p:sldId id="265" r:id="rId43"/>
    <p:sldId id="337" r:id="rId44"/>
    <p:sldId id="338" r:id="rId45"/>
    <p:sldId id="299" r:id="rId46"/>
    <p:sldId id="300" r:id="rId47"/>
    <p:sldId id="339" r:id="rId48"/>
    <p:sldId id="340" r:id="rId49"/>
    <p:sldId id="341" r:id="rId50"/>
    <p:sldId id="342" r:id="rId51"/>
    <p:sldId id="266" r:id="rId52"/>
    <p:sldId id="343" r:id="rId53"/>
    <p:sldId id="344" r:id="rId54"/>
    <p:sldId id="345" r:id="rId55"/>
    <p:sldId id="346" r:id="rId56"/>
    <p:sldId id="301" r:id="rId57"/>
    <p:sldId id="347" r:id="rId58"/>
    <p:sldId id="348" r:id="rId59"/>
    <p:sldId id="349" r:id="rId60"/>
    <p:sldId id="302" r:id="rId61"/>
    <p:sldId id="350" r:id="rId62"/>
    <p:sldId id="268" r:id="rId63"/>
    <p:sldId id="351" r:id="rId64"/>
    <p:sldId id="303" r:id="rId65"/>
    <p:sldId id="306" r:id="rId66"/>
    <p:sldId id="352" r:id="rId67"/>
    <p:sldId id="353" r:id="rId68"/>
    <p:sldId id="269" r:id="rId69"/>
    <p:sldId id="354" r:id="rId70"/>
    <p:sldId id="355" r:id="rId71"/>
    <p:sldId id="356" r:id="rId72"/>
    <p:sldId id="270" r:id="rId73"/>
    <p:sldId id="308" r:id="rId74"/>
    <p:sldId id="357" r:id="rId75"/>
    <p:sldId id="358" r:id="rId76"/>
    <p:sldId id="359" r:id="rId77"/>
    <p:sldId id="310" r:id="rId78"/>
    <p:sldId id="309" r:id="rId79"/>
    <p:sldId id="360" r:id="rId80"/>
    <p:sldId id="272" r:id="rId81"/>
    <p:sldId id="361" r:id="rId82"/>
    <p:sldId id="312" r:id="rId83"/>
    <p:sldId id="362" r:id="rId84"/>
    <p:sldId id="314" r:id="rId85"/>
    <p:sldId id="317" r:id="rId86"/>
    <p:sldId id="316" r:id="rId87"/>
    <p:sldId id="318" r:id="rId88"/>
    <p:sldId id="363" r:id="rId89"/>
    <p:sldId id="365" r:id="rId90"/>
    <p:sldId id="366" r:id="rId91"/>
    <p:sldId id="367" r:id="rId92"/>
    <p:sldId id="364" r:id="rId93"/>
    <p:sldId id="368" r:id="rId9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95" autoAdjust="0"/>
  </p:normalViewPr>
  <p:slideViewPr>
    <p:cSldViewPr>
      <p:cViewPr varScale="1">
        <p:scale>
          <a:sx n="69" d="100"/>
          <a:sy n="69" d="100"/>
        </p:scale>
        <p:origin x="1926" y="30"/>
      </p:cViewPr>
      <p:guideLst>
        <p:guide orient="horz" pos="2160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596A376-8B0A-43B1-A873-57F9C6BEF9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0808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1681C1-0A12-464B-A09A-702BEC0C49F5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51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853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Preparing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EA46D90-7C3B-4B2F-9974-2BF252ADF6DC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74277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Preparing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155C45B-9E43-400B-9BE9-CC6E4CF0CC01}" type="slidenum">
              <a:rPr lang="en-US" altLang="en-US" smtClean="0"/>
              <a:pPr/>
              <a:t>14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48125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Preparing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E9B1A25-F388-48CC-AA1D-915690C2CC35}" type="slidenum">
              <a:rPr lang="en-US" altLang="en-US" smtClean="0"/>
              <a:pPr/>
              <a:t>15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0808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Preparing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B12A0AF-7A74-4AF8-BB4A-FBC2C0CE6340}" type="slidenum">
              <a:rPr lang="en-US" altLang="en-US" smtClean="0"/>
              <a:pPr/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66907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Preparing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6DFDA1-FF44-4837-AB55-21EE275801F8}" type="slidenum">
              <a:rPr lang="en-US" altLang="en-US" smtClean="0"/>
              <a:pPr/>
              <a:t>17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26283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Preparing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D0C3C1E-0226-4FB3-BC6D-82610847935A}" type="slidenum">
              <a:rPr lang="en-US" altLang="en-US" smtClean="0"/>
              <a:pPr/>
              <a:t>18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2287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Preparing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F11ACE2-846D-406C-BD71-019E808E5E21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058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Oxidation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F63F34A-4D64-4634-BF65-A455916DFA2A}" type="slidenum">
              <a:rPr lang="en-US" altLang="en-US" smtClean="0"/>
              <a:pPr/>
              <a:t>20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5547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Oxidation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4A29A53-24DC-4C2B-811F-193FCE9F70A7}" type="slidenum">
              <a:rPr lang="en-US" altLang="en-US" smtClean="0"/>
              <a:pPr/>
              <a:t>21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694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reactions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041E763-F3EB-481E-B6BC-ACFA81C36547}" type="slidenum">
              <a:rPr lang="en-US" altLang="en-US" smtClean="0"/>
              <a:pPr/>
              <a:t>22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0098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87C3A8E-AFCB-491F-A28E-766BFDE918A0}" type="slidenum">
              <a:rPr lang="en-US" altLang="en-US" smtClean="0"/>
              <a:pPr/>
              <a:t>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88377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reactions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92BE49-A95A-43B3-B1C4-7F8491A5359E}" type="slidenum">
              <a:rPr lang="en-US" altLang="en-US" smtClean="0"/>
              <a:pPr/>
              <a:t>23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3787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reactions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058CDED-39E0-4B96-8253-98CFC5B26954}" type="slidenum">
              <a:rPr lang="en-US" altLang="en-US" smtClean="0"/>
              <a:pPr/>
              <a:t>24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78522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reactions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07FFE54-4B4D-4950-9EF6-59F34B09848E}" type="slidenum">
              <a:rPr lang="en-US" altLang="en-US" smtClean="0"/>
              <a:pPr/>
              <a:t>25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92502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reactions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A87EFEF-A389-4512-B0BD-C4AD3D9C05AE}" type="slidenum">
              <a:rPr lang="en-US" altLang="en-US" smtClean="0"/>
              <a:pPr/>
              <a:t>26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135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reactions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26A8A77-EFDC-4BB7-AFE1-35D1C0C1D080}" type="slidenum">
              <a:rPr lang="en-US" altLang="en-US" smtClean="0"/>
              <a:pPr/>
              <a:t>27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8439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reactions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BDCC923-F41C-4F4C-8087-6206D886BE3C}" type="slidenum">
              <a:rPr lang="en-US" altLang="en-US" smtClean="0"/>
              <a:pPr/>
              <a:t>28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52552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reactions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CC5F53-F1C5-42AE-88AD-F504E94F596C}" type="slidenum">
              <a:rPr lang="en-US" altLang="en-US" smtClean="0"/>
              <a:pPr/>
              <a:t>29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50481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</a:t>
            </a:r>
            <a:r>
              <a:rPr lang="en-IN" altLang="en-US" baseline="-25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O: Hydration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46B33B2-98BB-4E5D-9EDE-ED490BA7621D}" type="slidenum">
              <a:rPr lang="en-US" altLang="en-US" smtClean="0"/>
              <a:pPr/>
              <a:t>30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746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</a:t>
            </a:r>
            <a:r>
              <a:rPr lang="en-IN" altLang="en-US" baseline="-25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O: Hydration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512F6B6-8569-44D8-A594-ADD2555E0A14}" type="slidenum">
              <a:rPr lang="en-US" altLang="en-US" smtClean="0"/>
              <a:pPr/>
              <a:t>31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02092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</a:t>
            </a:r>
            <a:r>
              <a:rPr lang="en-IN" altLang="en-US" baseline="-25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O: Hydration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296EA15-63D5-4FF0-9B63-019DECBC0D46}" type="slidenum">
              <a:rPr lang="en-US" altLang="en-US" smtClean="0"/>
              <a:pPr/>
              <a:t>32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116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Naming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037C2F8-CE86-4700-836F-0CC3D5C98810}" type="slidenum">
              <a:rPr lang="en-US" altLang="en-US" smtClean="0"/>
              <a:pPr/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70523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</a:t>
            </a:r>
            <a:r>
              <a:rPr lang="en-IN" altLang="en-US" baseline="-25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O: Hydration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9A0BF7F-A7B2-4F53-90E3-9578EB4FCE82}" type="slidenum">
              <a:rPr lang="en-US" altLang="en-US" smtClean="0"/>
              <a:pPr/>
              <a:t>33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30857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</a:t>
            </a:r>
            <a:r>
              <a:rPr lang="en-IN" altLang="en-US" baseline="-2500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O: Hydration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BDC5F34-262A-4B81-8712-0C982F88C23B}" type="slidenum">
              <a:rPr lang="en-US" altLang="en-US" smtClean="0"/>
              <a:pPr/>
              <a:t>34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52031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HCN: Cyanohydrin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CCF66B5-C796-48AC-8E8A-EB79BF1FF2C4}" type="slidenum">
              <a:rPr lang="en-US" altLang="en-US" smtClean="0"/>
              <a:pPr/>
              <a:t>35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6373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HCN: Cyanohydrin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F14182E-DD11-4679-9D7C-CF38D1D12BCB}" type="slidenum">
              <a:rPr lang="en-US" altLang="en-US" smtClean="0"/>
              <a:pPr/>
              <a:t>36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59793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HCN: Cyanohydrin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EB30AA0-4B10-40BF-BE54-75404CFCD419}" type="slidenum">
              <a:rPr lang="en-US" altLang="en-US" smtClean="0"/>
              <a:pPr/>
              <a:t>37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76066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hydride and grignard reagents: Alcohol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8849DE8-E368-4357-BB88-5F0F5CCFBCE5}" type="slidenum">
              <a:rPr lang="en-US" altLang="en-US" smtClean="0"/>
              <a:pPr/>
              <a:t>38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04984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hydride and grignard reagents: Alcohol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1DD501F-976B-402C-A35A-E3F3189555D4}" type="slidenum">
              <a:rPr lang="en-US" altLang="en-US" smtClean="0"/>
              <a:pPr/>
              <a:t>39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267929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hydride and grignard reagents: Alcohol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E71636A-E201-4081-9415-E294582DFBF2}" type="slidenum">
              <a:rPr lang="en-US" altLang="en-US" smtClean="0"/>
              <a:pPr/>
              <a:t>40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474704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hydride and grignard reagents: Alcohol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8E2457B-9B15-4954-8281-CB445C6D735E}" type="slidenum">
              <a:rPr lang="en-US" altLang="en-US" smtClean="0"/>
              <a:pPr/>
              <a:t>41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22605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 Nucleophilic addition of amines: Imine and enamine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15AB7DD-11C7-41C7-AEA6-415805A6C521}" type="slidenum">
              <a:rPr lang="en-US" altLang="en-US" smtClean="0"/>
              <a:pPr/>
              <a:t>42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58678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Naming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D78CF04-4A97-47B0-84CE-BA6F72FF1A1B}" type="slidenum">
              <a:rPr lang="en-US" altLang="en-US" smtClean="0"/>
              <a:pPr/>
              <a:t>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900614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 Nucleophilic addition of amines: Imine and enamine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86FCB4D-B038-4234-A774-AEA6F3694B1B}" type="slidenum">
              <a:rPr lang="en-US" altLang="en-US" smtClean="0"/>
              <a:pPr/>
              <a:t>43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59793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 Nucleophilic addition of amines: Imine and enamine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747788F-4F55-42DC-9D44-60476C5F50FA}" type="slidenum">
              <a:rPr lang="en-US" altLang="en-US" smtClean="0"/>
              <a:pPr/>
              <a:t>44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726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 Nucleophilic addition of amines: Imine and enamine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9D3FFA-D5BA-4977-A40A-8807F1B18D8A}" type="slidenum">
              <a:rPr lang="en-US" altLang="en-US" smtClean="0"/>
              <a:pPr/>
              <a:t>45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17626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 Nucleophilic addition of amines: Imine and enamine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C8D183-5DF3-42D3-B992-6CF243090B3A}" type="slidenum">
              <a:rPr lang="en-US" altLang="en-US" smtClean="0"/>
              <a:pPr/>
              <a:t>46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889874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 Nucleophilic addition of amines: Imine and enamine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DEC6534-2EA6-4DD5-8765-6E444E505D6C}" type="slidenum">
              <a:rPr lang="en-US" altLang="en-US" smtClean="0"/>
              <a:pPr/>
              <a:t>47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5418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 Nucleophilic addition of amines: Imine and enamine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852CF7F-E212-4C05-9CBF-EEAEDED625D6}" type="slidenum">
              <a:rPr lang="en-US" altLang="en-US" smtClean="0"/>
              <a:pPr/>
              <a:t>48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870948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 Nucleophilic addition of amines: Imine and enamine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11AE0D8-344D-4015-A33C-3EFE7B01FF75}" type="slidenum">
              <a:rPr lang="en-US" altLang="en-US" smtClean="0"/>
              <a:pPr/>
              <a:t>49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767956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 Nucleophilic addition of amines: Imine and enamine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A60FFCF-0A13-4A7C-9693-392D2D465341}" type="slidenum">
              <a:rPr lang="en-US" altLang="en-US" smtClean="0"/>
              <a:pPr/>
              <a:t>50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1541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hydrazine: The Wolff-Kishner Reaction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0B09CEB-1F8B-433A-91C4-EDFD2D5719B9}" type="slidenum">
              <a:rPr lang="en-US" altLang="en-US" smtClean="0"/>
              <a:pPr/>
              <a:t>51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349610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hydrazine: The Wolff-Kishner Reaction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2A4E24F-62B6-446E-B1D1-276FBAB4690A}" type="slidenum">
              <a:rPr lang="en-US" altLang="en-US" smtClean="0"/>
              <a:pPr/>
              <a:t>52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47774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Naming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6997EAD-CA27-4861-AFFA-A2910609888C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13894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hydrazine: The Wolff-Kishner Reaction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B2F684E-0D96-4B50-8A17-BD5331196519}" type="slidenum">
              <a:rPr lang="en-US" altLang="en-US" smtClean="0"/>
              <a:pPr/>
              <a:t>53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57075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hydrazine: The Wolff– Kishner Reaction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4B534B-1F9A-4924-9C8F-97A31F0208BE}" type="slidenum">
              <a:rPr lang="en-US" altLang="en-US" smtClean="0"/>
              <a:pPr/>
              <a:t>54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262398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hydrazine: The Wolff– Kishner Reaction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DC38359-E53F-4D12-98C3-8CA16025C7DF}" type="slidenum">
              <a:rPr lang="en-US" altLang="en-US" smtClean="0"/>
              <a:pPr/>
              <a:t>55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821004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alcohols: Acetal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FDFB859-1433-4197-B766-4FBA17F48169}" type="slidenum">
              <a:rPr lang="en-US" altLang="en-US" smtClean="0"/>
              <a:pPr/>
              <a:t>56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569503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alcohols: Acetal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08F78BF-65FA-4AE4-825F-A791D53E9268}" type="slidenum">
              <a:rPr lang="en-US" altLang="en-US" smtClean="0"/>
              <a:pPr/>
              <a:t>57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45701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alcohols: Acetal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198B6D-2BEA-4ACB-A89F-0E73B680B7DB}" type="slidenum">
              <a:rPr lang="en-US" altLang="en-US" smtClean="0"/>
              <a:pPr/>
              <a:t>58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137611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alcohols: Acetal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9AF047E-4308-4E9C-B74E-A6EAC3324A9C}" type="slidenum">
              <a:rPr lang="en-US" altLang="en-US" smtClean="0"/>
              <a:pPr/>
              <a:t>59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217300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alcohols: Acetal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4B6EBB3-DBCA-4B09-B74D-0452096FFC33}" type="slidenum">
              <a:rPr lang="en-US" altLang="en-US" smtClean="0"/>
              <a:pPr/>
              <a:t>60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3054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alcohols: Acetal formation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FE439B8-C24C-49E0-B488-36E2DBF1A65B}" type="slidenum">
              <a:rPr lang="en-US" altLang="en-US" smtClean="0"/>
              <a:pPr/>
              <a:t>61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76474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phosphorus ylides: The Wittig Reaction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19AE4AD-626C-4893-85F8-8B3FAE13E5D1}" type="slidenum">
              <a:rPr lang="en-US" altLang="en-US" smtClean="0"/>
              <a:pPr/>
              <a:t>62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74545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Naming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0E9F1DB-1CA3-4E87-B877-153D2577203E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556413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phosphorus ylides: The Wittig Reaction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AC128A4-6C53-47A1-A526-5A85A8A6227E}" type="slidenum">
              <a:rPr lang="en-US" altLang="en-US" smtClean="0"/>
              <a:pPr/>
              <a:t>63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69193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phosphorus ylides: The Wittig Reaction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91A0B41-CFCB-4044-A33B-15048D03CBFA}" type="slidenum">
              <a:rPr lang="en-US" altLang="en-US" smtClean="0"/>
              <a:pPr/>
              <a:t>64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749488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phosphorus ylides: The Wittig Reaction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2ED1DCF-B890-47BE-8A2A-0ADFE67D0E5D}" type="slidenum">
              <a:rPr lang="en-US" altLang="en-US" smtClean="0"/>
              <a:pPr/>
              <a:t>65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423530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phosphorus ylides: The Wittig Reaction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6C1AD9B-4B57-4DF4-9E28-93667CF8F45A}" type="slidenum">
              <a:rPr lang="en-US" altLang="en-US" smtClean="0"/>
              <a:pPr/>
              <a:t>66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374124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Nucleophilic addition of phosphorus ylides: The Wittig Reaction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F2E99D5-5295-4D4F-9FCB-E5227D6B642A}" type="slidenum">
              <a:rPr lang="en-US" altLang="en-US" smtClean="0"/>
              <a:pPr/>
              <a:t>67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305074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Biological reductions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C2208CB-AAB0-4A70-86EE-1824230266D9}" type="slidenum">
              <a:rPr lang="en-US" altLang="en-US" smtClean="0"/>
              <a:pPr/>
              <a:t>68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726741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Biological reductions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87D60B7-CB18-432C-A98E-C096713C4F4A}" type="slidenum">
              <a:rPr lang="en-US" altLang="en-US" smtClean="0"/>
              <a:pPr/>
              <a:t>69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594706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Biological reductions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A753FA2-7AF5-4949-A7AF-80BCABE677B7}" type="slidenum">
              <a:rPr lang="en-US" altLang="en-US" smtClean="0"/>
              <a:pPr/>
              <a:t>70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908408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Biological reductions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FE9580F-7006-4796-B278-B9CBDEE95312}" type="slidenum">
              <a:rPr lang="en-US" altLang="en-US" smtClean="0"/>
              <a:pPr/>
              <a:t>71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378438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Biological reductions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1F5A4C3-9A81-4E89-9532-4A0366ED4FF7}" type="slidenum">
              <a:rPr lang="en-US" altLang="en-US" smtClean="0"/>
              <a:pPr/>
              <a:t>72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63773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Naming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DA52281-5CEB-4286-AD1D-07E9BBE42789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380455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Conjugate nucleophilic addition to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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-unsaturated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FE391E8-B844-4CA1-84CB-E80AD85CAE5D}" type="slidenum">
              <a:rPr lang="en-US" altLang="en-US" smtClean="0"/>
              <a:pPr/>
              <a:t>73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954289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Conjugate nucleophilic addition to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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-unsaturated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BEBAEAD-97DF-4F31-B69A-E3466E6334EF}" type="slidenum">
              <a:rPr lang="en-US" altLang="en-US" smtClean="0"/>
              <a:pPr/>
              <a:t>74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762331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Conjugate nucleophilic addition to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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-unsaturated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F2F86E3-415A-4D8D-946D-6A5BD6D1A826}" type="slidenum">
              <a:rPr lang="en-US" altLang="en-US" smtClean="0"/>
              <a:pPr/>
              <a:t>75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65504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Conjugate nucleophilic addition to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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-unsaturated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5FE0EE-5A59-44E2-A94B-69B5CF5482B5}" type="slidenum">
              <a:rPr lang="en-US" altLang="en-US" smtClean="0"/>
              <a:pPr/>
              <a:t>76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42814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Conjugate nucleophilic addition to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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-unsaturated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2DE5C64-EDE5-4AE0-966D-869CD393DCE1}" type="slidenum">
              <a:rPr lang="en-US" altLang="en-US" smtClean="0"/>
              <a:pPr/>
              <a:t>77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877209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Conjugate nucleophilic addition to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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-unsaturated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F67E2C1-7209-431B-BB27-10DEF0B0668F}" type="slidenum">
              <a:rPr lang="en-US" altLang="en-US" smtClean="0"/>
              <a:pPr/>
              <a:t>78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185452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Conjugate nucleophilic addition to </a:t>
            </a:r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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-unsaturated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DA7E55-EABD-43DC-9710-66A2367E216C}" type="slidenum">
              <a:rPr lang="en-US" altLang="en-US" smtClean="0"/>
              <a:pPr/>
              <a:t>79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675199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D4D6948-33A6-4FE4-B4CC-7824E42F07D8}" type="slidenum">
              <a:rPr lang="en-US" altLang="en-US" smtClean="0"/>
              <a:pPr/>
              <a:t>80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92937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FD9F8DB-A273-434B-A283-8844FD6F55F9}" type="slidenum">
              <a:rPr lang="en-US" altLang="en-US" smtClean="0"/>
              <a:pPr/>
              <a:t>81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771082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D66996A-8D28-42DE-B460-D7A594E73CA5}" type="slidenum">
              <a:rPr lang="en-US" altLang="en-US" smtClean="0"/>
              <a:pPr/>
              <a:t>82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5653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Naming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285F334-68AE-4079-A593-880C066BC66A}" type="slidenum">
              <a:rPr lang="en-US" altLang="en-US" smtClean="0"/>
              <a:pPr/>
              <a:t>11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187259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DD2BC5D-FF82-4A07-B4AB-1B84BB37C1C2}" type="slidenum">
              <a:rPr lang="en-US" altLang="en-US" smtClean="0"/>
              <a:pPr/>
              <a:t>83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985644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0677210-5DC8-47B7-899E-D5A838EBD43E}" type="slidenum">
              <a:rPr lang="en-US" altLang="en-US" smtClean="0"/>
              <a:pPr/>
              <a:t>84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6055669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1D670E3-472F-42C8-A135-4CAE6587837C}" type="slidenum">
              <a:rPr lang="en-US" altLang="en-US" smtClean="0"/>
              <a:pPr/>
              <a:t>85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093351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5F0691-D6B9-484A-8417-43C13C9FC66E}" type="slidenum">
              <a:rPr lang="en-US" altLang="en-US" smtClean="0"/>
              <a:pPr/>
              <a:t>86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63072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02F9716-81B1-42C7-97A2-9028E2C6E0FF}" type="slidenum">
              <a:rPr lang="en-US" altLang="en-US" smtClean="0"/>
              <a:pPr/>
              <a:t>87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320528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38FFA9B-A61E-4138-A4A9-B3ED3C9843E2}" type="slidenum">
              <a:rPr lang="en-US" altLang="en-US" smtClean="0"/>
              <a:pPr/>
              <a:t>88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041737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663B3C6-62DA-4EE5-96AC-60EC763CA374}" type="slidenum">
              <a:rPr lang="en-US" altLang="en-US" smtClean="0"/>
              <a:pPr/>
              <a:t>89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263212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C0BF980-7D92-4F92-98AE-561DB0853163}" type="slidenum">
              <a:rPr lang="en-US" altLang="en-US" smtClean="0"/>
              <a:pPr/>
              <a:t>90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983951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Spectroscopy of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5C41A19-DA22-43E5-B6FB-F0E97982B499}" type="slidenum">
              <a:rPr lang="en-US" altLang="en-US" smtClean="0"/>
              <a:pPr/>
              <a:t>91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3193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Naming aldehydes and ketones</a:t>
            </a:r>
          </a:p>
          <a:p>
            <a:endParaRPr lang="en-IN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09D7319-0EDF-416B-81A9-2FB1910CD4D2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091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cengage.com/chemistry/mcmurry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32004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  <a:cs typeface="+mn-cs"/>
            </a:endParaRPr>
          </a:p>
        </p:txBody>
      </p:sp>
      <p:sp>
        <p:nvSpPr>
          <p:cNvPr id="5" name="Rectangle 21"/>
          <p:cNvSpPr>
            <a:spLocks noChangeArrowheads="1"/>
          </p:cNvSpPr>
          <p:nvPr userDrawn="1"/>
        </p:nvSpPr>
        <p:spPr bwMode="auto">
          <a:xfrm>
            <a:off x="2819400" y="1295400"/>
            <a:ext cx="2295525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200" i="1" dirty="0" smtClean="0">
                <a:solidFill>
                  <a:srgbClr val="000000"/>
                </a:solidFill>
                <a:cs typeface="+mn-cs"/>
              </a:rPr>
              <a:t>John E. McMurry</a:t>
            </a:r>
          </a:p>
        </p:txBody>
      </p:sp>
      <p:sp>
        <p:nvSpPr>
          <p:cNvPr id="6" name="Rectangle 22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2638425" y="2620963"/>
            <a:ext cx="28003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 dirty="0" smtClean="0">
                <a:solidFill>
                  <a:srgbClr val="000000"/>
                </a:solidFill>
                <a:hlinkClick r:id="rId2"/>
              </a:rPr>
              <a:t>www.cengage.com/chemistry/mcmurry</a:t>
            </a:r>
            <a:endParaRPr lang="en-US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7" name="Picture 23" descr="BrooksCole_Logo"/>
          <p:cNvSpPr>
            <a:spLocks noChangeAspect="1" noChangeArrowheads="1"/>
          </p:cNvSpPr>
          <p:nvPr userDrawn="1"/>
        </p:nvSpPr>
        <p:spPr bwMode="auto">
          <a:xfrm>
            <a:off x="6586538" y="0"/>
            <a:ext cx="25574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 smtClean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7000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04800" y="3352800"/>
            <a:ext cx="8534400" cy="1981200"/>
          </a:xfrm>
        </p:spPr>
        <p:txBody>
          <a:bodyPr lIns="101882" tIns="50941" rIns="101882" bIns="50941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17000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800100" y="5646738"/>
            <a:ext cx="7543800" cy="365125"/>
          </a:xfrm>
        </p:spPr>
        <p:txBody>
          <a:bodyPr lIns="101882" tIns="50941" rIns="101882" bIns="50941"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CA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" y="152400"/>
            <a:ext cx="252603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4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63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5163" y="0"/>
            <a:ext cx="212883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0"/>
            <a:ext cx="6234113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84300"/>
            <a:ext cx="821055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0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989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2525" y="1981200"/>
            <a:ext cx="4181475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99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59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5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58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340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31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3081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848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title style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447800"/>
            <a:ext cx="8991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text styles</a:t>
            </a:r>
          </a:p>
          <a:p>
            <a:pPr lvl="1"/>
            <a:r>
              <a:rPr lang="en-CA" altLang="en-US" smtClean="0"/>
              <a:t>Second level</a:t>
            </a:r>
          </a:p>
          <a:p>
            <a:pPr lvl="2"/>
            <a:r>
              <a:rPr lang="en-CA" altLang="en-US" smtClean="0"/>
              <a:t>Third level</a:t>
            </a:r>
          </a:p>
          <a:p>
            <a:pPr lvl="3"/>
            <a:r>
              <a:rPr lang="en-CA" altLang="en-US" smtClean="0"/>
              <a:t>Fourth level</a:t>
            </a:r>
          </a:p>
          <a:p>
            <a:pPr lvl="4"/>
            <a:r>
              <a:rPr lang="en-CA" altLang="en-US" smtClean="0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714500" y="6645275"/>
            <a:ext cx="5715000" cy="288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© 2016 Cengage Learning. All Rights Reserved.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31112" r="27777" b="18888"/>
          <a:stretch/>
        </p:blipFill>
        <p:spPr>
          <a:xfrm>
            <a:off x="7884084" y="0"/>
            <a:ext cx="1259916" cy="1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1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90000"/>
        <a:buFont typeface="Wingdings" panose="05000000000000000000" pitchFamily="2" charset="2"/>
        <a:buChar char="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5000"/>
        <a:buFont typeface="Wingdings" panose="05000000000000000000" pitchFamily="2" charset="2"/>
        <a:buChar char="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5000"/>
        <a:buFont typeface="Wingdings" panose="05000000000000000000" pitchFamily="2" charset="2"/>
        <a:buChar char=""/>
        <a:defRPr sz="23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429000"/>
            <a:ext cx="7848600" cy="2209800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Chapter 19</a:t>
            </a:r>
            <a:br>
              <a:rPr lang="en-US" altLang="en-US" smtClean="0"/>
            </a:br>
            <a:r>
              <a:rPr lang="en-US" altLang="en-US" smtClean="0"/>
              <a:t>Aldehydes and Ketones: Nucleophilic Addition Reactions </a:t>
            </a:r>
            <a:endParaRPr lang="en-US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Aldehydes and Ketones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R–C=O as a substituent is an </a:t>
            </a:r>
            <a:r>
              <a:rPr lang="en-US" altLang="en-US" b="1" smtClean="0">
                <a:solidFill>
                  <a:srgbClr val="0070C0"/>
                </a:solidFill>
              </a:rPr>
              <a:t>acyl group</a:t>
            </a:r>
            <a:r>
              <a:rPr lang="en-US" altLang="en-US" smtClean="0"/>
              <a:t>, used with the suffix -yl from the root of the carboxylic acid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The prefix oxo- is used if other functional groups are present and the doubly bonded oxygen is labeled as a substituent on a parent chain</a:t>
            </a:r>
          </a:p>
        </p:txBody>
      </p:sp>
      <p:pic>
        <p:nvPicPr>
          <p:cNvPr id="19460" name="Picture 7" descr="19_u00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5616575"/>
            <a:ext cx="4643437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8" descr="19_u00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2663825"/>
            <a:ext cx="578485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Draw structures corresponding to the following </a:t>
            </a:r>
            <a:r>
              <a:rPr lang="en-IN" dirty="0" smtClean="0"/>
              <a:t>names</a:t>
            </a:r>
          </a:p>
          <a:p>
            <a:pPr lvl="1">
              <a:defRPr/>
            </a:pPr>
            <a:r>
              <a:rPr lang="en-IN" dirty="0" smtClean="0"/>
              <a:t>a) </a:t>
            </a:r>
            <a:r>
              <a:rPr lang="en-IN" dirty="0"/>
              <a:t>3-Methylbutanal</a:t>
            </a:r>
            <a:endParaRPr lang="en-IN" dirty="0" smtClean="0"/>
          </a:p>
          <a:p>
            <a:pPr lvl="1">
              <a:defRPr/>
            </a:pPr>
            <a:r>
              <a:rPr lang="en-IN" dirty="0" smtClean="0"/>
              <a:t>b) </a:t>
            </a:r>
            <a:r>
              <a:rPr lang="en-IN" i="1" dirty="0" smtClean="0"/>
              <a:t>Cis</a:t>
            </a:r>
            <a:r>
              <a:rPr lang="en-IN" dirty="0" smtClean="0"/>
              <a:t>-3-</a:t>
            </a:r>
            <a:r>
              <a:rPr lang="en-IN" i="1" dirty="0" smtClean="0"/>
              <a:t>tert</a:t>
            </a:r>
            <a:r>
              <a:rPr lang="en-IN" dirty="0" smtClean="0"/>
              <a:t>-Butylcyclohexanecarbaldehyde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Solution:</a:t>
            </a:r>
          </a:p>
          <a:p>
            <a:pPr lvl="1">
              <a:defRPr/>
            </a:pPr>
            <a:r>
              <a:rPr lang="en-IN" dirty="0" smtClean="0"/>
              <a:t>a) 3-Methylbutanal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endParaRPr lang="en-I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         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4373563"/>
            <a:ext cx="38481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IN" dirty="0" smtClean="0"/>
              <a:t>b) </a:t>
            </a:r>
            <a:r>
              <a:rPr lang="en-IN" i="1" dirty="0" smtClean="0"/>
              <a:t>cis</a:t>
            </a:r>
            <a:r>
              <a:rPr lang="en-IN" dirty="0" smtClean="0"/>
              <a:t>-3-</a:t>
            </a:r>
            <a:r>
              <a:rPr lang="en-IN" i="1" dirty="0" smtClean="0"/>
              <a:t>tert</a:t>
            </a:r>
            <a:r>
              <a:rPr lang="en-IN" dirty="0" smtClean="0"/>
              <a:t>-Butylcyclohexanecarbaldehyde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endParaRPr lang="en-IN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         </a:t>
            </a:r>
          </a:p>
        </p:txBody>
      </p:sp>
      <p:pic>
        <p:nvPicPr>
          <p:cNvPr id="2253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420938"/>
            <a:ext cx="5494337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Preparing Aldehydes</a:t>
            </a:r>
            <a:endParaRPr lang="en-US" altLang="en-US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mtClean="0"/>
              <a:t>Oxidization of primary alcohols using </a:t>
            </a:r>
            <a:r>
              <a:rPr lang="en-IN" altLang="en-US" smtClean="0"/>
              <a:t>Dess-Martin </a:t>
            </a:r>
            <a:r>
              <a:rPr lang="en-US" altLang="en-US" smtClean="0"/>
              <a:t>pyridinium </a:t>
            </a:r>
            <a:r>
              <a:rPr lang="en-IN" altLang="en-US" smtClean="0"/>
              <a:t>reagent in dichloromethane solvent</a:t>
            </a:r>
          </a:p>
          <a:p>
            <a:pPr>
              <a:spcBef>
                <a:spcPts val="600"/>
              </a:spcBef>
            </a:pPr>
            <a:endParaRPr lang="en-IN" altLang="en-US" smtClean="0"/>
          </a:p>
          <a:p>
            <a:pPr>
              <a:spcBef>
                <a:spcPts val="600"/>
              </a:spcBef>
            </a:pPr>
            <a:endParaRPr lang="en-IN" altLang="en-US" smtClean="0"/>
          </a:p>
          <a:p>
            <a:pPr>
              <a:spcBef>
                <a:spcPts val="600"/>
              </a:spcBef>
            </a:pPr>
            <a:endParaRPr lang="en-IN" altLang="en-US" smtClean="0"/>
          </a:p>
          <a:p>
            <a:pPr>
              <a:spcBef>
                <a:spcPts val="600"/>
              </a:spcBef>
            </a:pPr>
            <a:endParaRPr lang="en-IN" altLang="en-US" smtClean="0"/>
          </a:p>
          <a:p>
            <a:pPr>
              <a:spcBef>
                <a:spcPts val="600"/>
              </a:spcBef>
            </a:pPr>
            <a:endParaRPr lang="en-IN" altLang="en-US" smtClean="0"/>
          </a:p>
          <a:p>
            <a:pPr>
              <a:spcBef>
                <a:spcPts val="600"/>
              </a:spcBef>
            </a:pPr>
            <a:r>
              <a:rPr lang="en-IN" altLang="en-US" smtClean="0"/>
              <a:t>Certain carboxylic acid derivatives can be partially</a:t>
            </a:r>
            <a:r>
              <a:rPr lang="en-IN" altLang="en-US" i="1" smtClean="0"/>
              <a:t> </a:t>
            </a:r>
            <a:r>
              <a:rPr lang="en-IN" altLang="en-US" smtClean="0"/>
              <a:t>reduced to yield aldehydes</a:t>
            </a:r>
          </a:p>
          <a:p>
            <a:pPr>
              <a:spcBef>
                <a:spcPts val="600"/>
              </a:spcBef>
            </a:pPr>
            <a:endParaRPr lang="en-IN" altLang="en-US" smtClean="0"/>
          </a:p>
          <a:p>
            <a:pPr>
              <a:spcBef>
                <a:spcPts val="600"/>
              </a:spcBef>
            </a:pPr>
            <a:endParaRPr lang="en-US" altLang="en-US" smtClean="0"/>
          </a:p>
          <a:p>
            <a:pPr>
              <a:spcBef>
                <a:spcPts val="600"/>
              </a:spcBef>
            </a:pPr>
            <a:endParaRPr lang="en-US" altLang="en-US" smtClean="0"/>
          </a:p>
          <a:p>
            <a:pPr>
              <a:spcBef>
                <a:spcPts val="600"/>
              </a:spcBef>
            </a:pPr>
            <a:endParaRPr lang="en-US" altLang="en-US" smtClean="0"/>
          </a:p>
        </p:txBody>
      </p:sp>
      <p:pic>
        <p:nvPicPr>
          <p:cNvPr id="25604" name="Picture 9" descr="19_u0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2565400"/>
            <a:ext cx="64166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Preparing Aldehydes</a:t>
            </a:r>
            <a:endParaRPr lang="en-US" altLang="en-US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IN" altLang="en-US" smtClean="0"/>
              <a:t>Example</a:t>
            </a:r>
          </a:p>
          <a:p>
            <a:pPr lvl="1">
              <a:spcBef>
                <a:spcPts val="600"/>
              </a:spcBef>
            </a:pPr>
            <a:r>
              <a:rPr lang="en-IN" altLang="en-US" smtClean="0"/>
              <a:t>Partial reduction of an ester by diisobutylaluminum hydride</a:t>
            </a:r>
            <a:endParaRPr lang="en-US" altLang="en-US" smtClean="0"/>
          </a:p>
        </p:txBody>
      </p:sp>
      <p:pic>
        <p:nvPicPr>
          <p:cNvPr id="27652" name="Picture 8" descr="19_u0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068638"/>
            <a:ext cx="6918325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How </a:t>
            </a:r>
            <a:r>
              <a:rPr lang="en-IN" dirty="0" smtClean="0"/>
              <a:t>is </a:t>
            </a:r>
            <a:r>
              <a:rPr lang="en-IN" dirty="0" err="1" smtClean="0"/>
              <a:t>pentanal</a:t>
            </a:r>
            <a:r>
              <a:rPr lang="en-IN" dirty="0" smtClean="0"/>
              <a:t> prepared from </a:t>
            </a:r>
            <a:r>
              <a:rPr lang="en-IN" dirty="0"/>
              <a:t>the following starting </a:t>
            </a:r>
            <a:r>
              <a:rPr lang="en-IN" dirty="0" smtClean="0"/>
              <a:t>materials</a:t>
            </a:r>
          </a:p>
          <a:p>
            <a:pPr lvl="1">
              <a:defRPr/>
            </a:pPr>
            <a:r>
              <a:rPr lang="pl-PL" dirty="0" smtClean="0"/>
              <a:t>a</a:t>
            </a:r>
            <a:r>
              <a:rPr lang="pl-PL" dirty="0"/>
              <a:t>) </a:t>
            </a:r>
            <a:r>
              <a:rPr lang="pl-PL" dirty="0" smtClean="0"/>
              <a:t>CH</a:t>
            </a:r>
            <a:r>
              <a:rPr lang="pl-PL" baseline="-25000" dirty="0" smtClean="0"/>
              <a:t>3</a:t>
            </a:r>
            <a:r>
              <a:rPr lang="pl-PL" dirty="0" smtClean="0"/>
              <a:t>CH</a:t>
            </a:r>
            <a:r>
              <a:rPr lang="pl-PL" baseline="-25000" dirty="0" smtClean="0"/>
              <a:t>2</a:t>
            </a:r>
            <a:r>
              <a:rPr lang="pl-PL" dirty="0" smtClean="0"/>
              <a:t>CH</a:t>
            </a:r>
            <a:r>
              <a:rPr lang="pl-PL" baseline="-25000" dirty="0" smtClean="0"/>
              <a:t>2</a:t>
            </a:r>
            <a:r>
              <a:rPr lang="pl-PL" dirty="0" smtClean="0"/>
              <a:t>CH</a:t>
            </a:r>
            <a:r>
              <a:rPr lang="pl-PL" baseline="-25000" dirty="0" smtClean="0"/>
              <a:t>2</a:t>
            </a:r>
            <a:r>
              <a:rPr lang="pl-PL" dirty="0" smtClean="0"/>
              <a:t>CH</a:t>
            </a:r>
            <a:r>
              <a:rPr lang="pl-PL" baseline="-25000" dirty="0" smtClean="0"/>
              <a:t>2</a:t>
            </a:r>
            <a:r>
              <a:rPr lang="pl-PL" dirty="0" smtClean="0"/>
              <a:t>OH</a:t>
            </a:r>
            <a:endParaRPr lang="en-IN" dirty="0" smtClean="0"/>
          </a:p>
          <a:p>
            <a:pPr lvl="1">
              <a:defRPr/>
            </a:pPr>
            <a:r>
              <a:rPr lang="pl-PL" dirty="0" smtClean="0"/>
              <a:t>b</a:t>
            </a:r>
            <a:r>
              <a:rPr lang="pl-PL" dirty="0"/>
              <a:t>) </a:t>
            </a:r>
            <a:r>
              <a:rPr lang="pl-PL" dirty="0" smtClean="0"/>
              <a:t>CH</a:t>
            </a:r>
            <a:r>
              <a:rPr lang="pl-PL" baseline="-25000" dirty="0" smtClean="0"/>
              <a:t>3</a:t>
            </a:r>
            <a:r>
              <a:rPr lang="pl-PL" dirty="0" smtClean="0"/>
              <a:t>CH</a:t>
            </a:r>
            <a:r>
              <a:rPr lang="pl-PL" baseline="-25000" dirty="0" smtClean="0"/>
              <a:t>2</a:t>
            </a:r>
            <a:r>
              <a:rPr lang="pl-PL" dirty="0" smtClean="0"/>
              <a:t>CH</a:t>
            </a:r>
            <a:r>
              <a:rPr lang="pl-PL" baseline="-25000" dirty="0" smtClean="0"/>
              <a:t>2</a:t>
            </a:r>
            <a:r>
              <a:rPr lang="pl-PL" dirty="0" smtClean="0"/>
              <a:t>CH</a:t>
            </a:r>
            <a:r>
              <a:rPr lang="pl-PL" baseline="-25000" dirty="0" smtClean="0"/>
              <a:t>2</a:t>
            </a:r>
            <a:r>
              <a:rPr lang="pl-PL" dirty="0" smtClean="0"/>
              <a:t>CH</a:t>
            </a:r>
            <a:r>
              <a:rPr lang="en-US" altLang="en-US" dirty="0" smtClean="0"/>
              <a:t>=</a:t>
            </a:r>
            <a:r>
              <a:rPr lang="pl-PL" dirty="0" smtClean="0"/>
              <a:t>CH</a:t>
            </a:r>
            <a:r>
              <a:rPr lang="pl-PL" baseline="-25000" dirty="0" smtClean="0"/>
              <a:t>2</a:t>
            </a:r>
            <a:endParaRPr lang="en-IN" baseline="-25000" dirty="0" smtClean="0"/>
          </a:p>
          <a:p>
            <a:pPr>
              <a:defRPr/>
            </a:pPr>
            <a:r>
              <a:rPr lang="en-IN" dirty="0" smtClean="0"/>
              <a:t>Solution: </a:t>
            </a:r>
          </a:p>
          <a:p>
            <a:pPr>
              <a:defRPr/>
            </a:pPr>
            <a:endParaRPr lang="en-IN" dirty="0"/>
          </a:p>
          <a:p>
            <a:pPr>
              <a:defRPr/>
            </a:pPr>
            <a:r>
              <a:rPr lang="en-IN" dirty="0" smtClean="0"/>
              <a:t>a)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dirty="0" smtClean="0"/>
          </a:p>
          <a:p>
            <a:pPr>
              <a:defRPr/>
            </a:pPr>
            <a:r>
              <a:rPr lang="en-IN" dirty="0" smtClean="0"/>
              <a:t>b)</a:t>
            </a:r>
          </a:p>
          <a:p>
            <a:pPr lvl="1">
              <a:defRPr/>
            </a:pPr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" y="3978275"/>
            <a:ext cx="696753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589588"/>
            <a:ext cx="697706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Preparing Ketones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Oxidization of a secondary alcohol</a:t>
            </a:r>
          </a:p>
          <a:p>
            <a:r>
              <a:rPr lang="en-US" altLang="en-US" smtClean="0"/>
              <a:t>Choice of oxidant is based on factors such as:</a:t>
            </a:r>
          </a:p>
          <a:p>
            <a:pPr lvl="1"/>
            <a:r>
              <a:rPr lang="en-US" altLang="en-US" smtClean="0"/>
              <a:t>Scale</a:t>
            </a:r>
          </a:p>
          <a:p>
            <a:pPr lvl="1"/>
            <a:r>
              <a:rPr lang="en-US" altLang="en-US" smtClean="0"/>
              <a:t>Cost</a:t>
            </a:r>
          </a:p>
          <a:p>
            <a:pPr lvl="1"/>
            <a:r>
              <a:rPr lang="en-US" altLang="en-US" smtClean="0"/>
              <a:t>Acid/base sensitivity of the alcohol</a:t>
            </a:r>
          </a:p>
          <a:p>
            <a:r>
              <a:rPr lang="en-IN" altLang="en-US" smtClean="0"/>
              <a:t>Dess–Martin periodinane or a Cr(VI) reagent are a common choice</a:t>
            </a:r>
            <a:endParaRPr lang="en-US" altLang="en-US" smtClean="0"/>
          </a:p>
        </p:txBody>
      </p:sp>
      <p:pic>
        <p:nvPicPr>
          <p:cNvPr id="31748" name="Picture 6" descr="19_u0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4784725"/>
            <a:ext cx="58562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Preparing Ketones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Ozonolysis of alkenes yields ketones if one of the unsaturated carbon atoms is disubstituted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Friedel-Crafts acylation of an aromatic ring with an acid chloride in the presence of AlCl</a:t>
            </a:r>
            <a:r>
              <a:rPr lang="en-US" altLang="en-US" baseline="-25000" smtClean="0"/>
              <a:t>3</a:t>
            </a:r>
            <a:r>
              <a:rPr lang="en-US" altLang="en-US" smtClean="0"/>
              <a:t> catalyst</a:t>
            </a:r>
          </a:p>
          <a:p>
            <a:endParaRPr lang="en-US" altLang="en-US" smtClean="0"/>
          </a:p>
        </p:txBody>
      </p:sp>
      <p:pic>
        <p:nvPicPr>
          <p:cNvPr id="33796" name="Picture 6" descr="19_u0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2276475"/>
            <a:ext cx="6434137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7" descr="19_u01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4770438"/>
            <a:ext cx="4846637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Preparing Ketones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Ketones can also be prepared from certain carboxylic acid derivatives</a:t>
            </a:r>
            <a:endParaRPr lang="en-US" altLang="en-US" smtClean="0"/>
          </a:p>
        </p:txBody>
      </p:sp>
      <p:pic>
        <p:nvPicPr>
          <p:cNvPr id="35844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6"/>
          <a:stretch>
            <a:fillRect/>
          </a:stretch>
        </p:blipFill>
        <p:spPr bwMode="auto">
          <a:xfrm>
            <a:off x="709613" y="2349500"/>
            <a:ext cx="772795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How are the following reactions carried out? </a:t>
            </a:r>
          </a:p>
          <a:p>
            <a:pPr lvl="1"/>
            <a:r>
              <a:rPr lang="en-IN" altLang="en-US" smtClean="0"/>
              <a:t>a) 3-Hexyne → 3-Hexanone </a:t>
            </a:r>
          </a:p>
          <a:p>
            <a:pPr lvl="1"/>
            <a:r>
              <a:rPr lang="en-IN" altLang="en-US" smtClean="0"/>
              <a:t>b) Benzene → </a:t>
            </a:r>
            <a:r>
              <a:rPr lang="en-IN" altLang="en-US" i="1" smtClean="0"/>
              <a:t>m</a:t>
            </a:r>
            <a:r>
              <a:rPr lang="en-IN" altLang="en-US" smtClean="0"/>
              <a:t>-Bromoacetophenone</a:t>
            </a:r>
          </a:p>
          <a:p>
            <a:r>
              <a:rPr lang="en-IN" altLang="en-US" smtClean="0"/>
              <a:t>Solution:</a:t>
            </a:r>
          </a:p>
          <a:p>
            <a:pPr lvl="1">
              <a:buFont typeface="Wingdings" panose="05000000000000000000" pitchFamily="2" charset="2"/>
              <a:buNone/>
            </a:pPr>
            <a:endParaRPr lang="en-IN" altLang="en-US" smtClean="0"/>
          </a:p>
          <a:p>
            <a:pPr lvl="1"/>
            <a:r>
              <a:rPr lang="en-IN" altLang="en-US" smtClean="0"/>
              <a:t>a)</a:t>
            </a:r>
          </a:p>
          <a:p>
            <a:pPr lvl="1">
              <a:buFont typeface="Wingdings" panose="05000000000000000000" pitchFamily="2" charset="2"/>
              <a:buNone/>
            </a:pPr>
            <a:endParaRPr lang="en-IN" altLang="en-US" smtClean="0"/>
          </a:p>
          <a:p>
            <a:pPr lvl="1">
              <a:buFont typeface="Wingdings" panose="05000000000000000000" pitchFamily="2" charset="2"/>
              <a:buNone/>
            </a:pPr>
            <a:endParaRPr lang="en-IN" altLang="en-US" smtClean="0"/>
          </a:p>
          <a:p>
            <a:pPr lvl="1"/>
            <a:r>
              <a:rPr lang="en-IN" altLang="en-US" smtClean="0"/>
              <a:t>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3657600"/>
            <a:ext cx="71913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868863"/>
            <a:ext cx="6245225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(19.1)</a:t>
            </a:r>
          </a:p>
          <a:p>
            <a:pPr>
              <a:defRPr/>
            </a:pPr>
            <a:r>
              <a:rPr lang="en-IN" dirty="0" smtClean="0"/>
              <a:t>Naming aldehydes and ketones</a:t>
            </a: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(19.2) </a:t>
            </a:r>
          </a:p>
          <a:p>
            <a:pPr>
              <a:defRPr/>
            </a:pPr>
            <a:r>
              <a:rPr lang="en-IN" dirty="0" smtClean="0"/>
              <a:t>Preparing aldehydes and ketones</a:t>
            </a: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(19.3) </a:t>
            </a:r>
          </a:p>
          <a:p>
            <a:pPr>
              <a:defRPr/>
            </a:pPr>
            <a:r>
              <a:rPr lang="en-IN" dirty="0" smtClean="0"/>
              <a:t>Oxidation </a:t>
            </a:r>
            <a:r>
              <a:rPr lang="en-IN" dirty="0"/>
              <a:t>of </a:t>
            </a:r>
            <a:r>
              <a:rPr lang="en-IN" dirty="0" smtClean="0"/>
              <a:t>aldehydes and ketones</a:t>
            </a:r>
            <a:endParaRPr lang="en-IN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(19.4) </a:t>
            </a:r>
          </a:p>
          <a:p>
            <a:pPr>
              <a:defRPr/>
            </a:pPr>
            <a:r>
              <a:rPr lang="en-IN" dirty="0" smtClean="0"/>
              <a:t>Nucleophilic addition reactions </a:t>
            </a:r>
            <a:r>
              <a:rPr lang="en-IN" dirty="0"/>
              <a:t>of </a:t>
            </a:r>
            <a:r>
              <a:rPr lang="en-IN" dirty="0" smtClean="0"/>
              <a:t>aldehydes and ketones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Oxidation of Aldehydes and Ketones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Aldehydes oxidize to yield carboxylic acids</a:t>
            </a:r>
          </a:p>
          <a:p>
            <a:pPr lvl="1"/>
            <a:r>
              <a:rPr lang="en-US" altLang="en-US" smtClean="0"/>
              <a:t>CrO</a:t>
            </a:r>
            <a:r>
              <a:rPr lang="en-US" altLang="en-US" baseline="-25000" smtClean="0"/>
              <a:t>3</a:t>
            </a:r>
            <a:r>
              <a:rPr lang="en-US" altLang="en-US" smtClean="0"/>
              <a:t> in aqueous acid oxidizes aldehydes to carboxylic acids efficiently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pPr lvl="1"/>
            <a:r>
              <a:rPr lang="en-IN" altLang="en-US" smtClean="0"/>
              <a:t>Aldehyde oxidations occur through intermediate 1,1-diols, or hydrates</a:t>
            </a:r>
            <a:endParaRPr lang="en-US" altLang="en-US" smtClean="0"/>
          </a:p>
        </p:txBody>
      </p:sp>
      <p:pic>
        <p:nvPicPr>
          <p:cNvPr id="39940" name="Picture 7" descr="19_u0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2743200"/>
            <a:ext cx="7094538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6" descr="19_u01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5081588"/>
            <a:ext cx="5849937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Oxidation of Aldehydes and Ketones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Undergo slow cleavage with hot, alkaline KMnO4</a:t>
            </a:r>
          </a:p>
          <a:p>
            <a:r>
              <a:rPr lang="en-US" altLang="en-US" smtClean="0"/>
              <a:t>C–C bond next to C=O is broken to give carboxylic acids</a:t>
            </a:r>
          </a:p>
        </p:txBody>
      </p:sp>
      <p:pic>
        <p:nvPicPr>
          <p:cNvPr id="41988" name="Picture 6" descr="19_u01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3000375"/>
            <a:ext cx="6456362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Nucleophilic Addition Reactions </a:t>
            </a:r>
            <a:br>
              <a:rPr lang="en-US" altLang="en-US" sz="3600" smtClean="0"/>
            </a:br>
            <a:r>
              <a:rPr lang="en-US" altLang="en-US" sz="3600" smtClean="0"/>
              <a:t>of Aldehydes and Ketones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Nu- approaches 75° to the plane of C=O and adds to C</a:t>
            </a:r>
          </a:p>
          <a:p>
            <a:r>
              <a:rPr lang="en-US" altLang="en-US" smtClean="0"/>
              <a:t>A tetrahedral alkoxide ion intermediate is produced</a:t>
            </a:r>
          </a:p>
        </p:txBody>
      </p:sp>
      <p:pic>
        <p:nvPicPr>
          <p:cNvPr id="4403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" t="1398" r="4332" b="4105"/>
          <a:stretch>
            <a:fillRect/>
          </a:stretch>
        </p:blipFill>
        <p:spPr bwMode="auto">
          <a:xfrm>
            <a:off x="2484438" y="3141663"/>
            <a:ext cx="4003675" cy="348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Nucleophilic Addition Reactions </a:t>
            </a:r>
            <a:br>
              <a:rPr lang="en-US" altLang="en-US" sz="3600" smtClean="0"/>
            </a:br>
            <a:r>
              <a:rPr lang="en-US" altLang="en-US" sz="3600" smtClean="0"/>
              <a:t>of Aldehydes and Ketones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Nucleophiles can be negatively charged (:Nu</a:t>
            </a:r>
            <a:r>
              <a:rPr lang="en-US" altLang="en-US" baseline="30000" smtClean="0">
                <a:sym typeface="Symbol" panose="05050102010706020507" pitchFamily="18" charset="2"/>
              </a:rPr>
              <a:t>-</a:t>
            </a:r>
            <a:r>
              <a:rPr lang="en-US" altLang="en-US" smtClean="0"/>
              <a:t>) or neutral (:Nu) at the reaction site</a:t>
            </a:r>
          </a:p>
        </p:txBody>
      </p:sp>
      <p:pic>
        <p:nvPicPr>
          <p:cNvPr id="46084" name="Picture 6" descr="19_u02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89" b="2"/>
          <a:stretch>
            <a:fillRect/>
          </a:stretch>
        </p:blipFill>
        <p:spPr bwMode="auto">
          <a:xfrm>
            <a:off x="1979613" y="2252663"/>
            <a:ext cx="5324475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Nucleophilic Addition Reactions </a:t>
            </a:r>
            <a:br>
              <a:rPr lang="en-US" altLang="en-US" sz="3600" smtClean="0"/>
            </a:br>
            <a:r>
              <a:rPr lang="en-US" altLang="en-US" sz="3600" smtClean="0"/>
              <a:t>of Aldehydes and Ketones</a:t>
            </a:r>
            <a:endParaRPr lang="en-IN" altLang="en-US" sz="3600" smtClean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Nucleophilic additions to aldehydes and ketones have two general variations</a:t>
            </a:r>
          </a:p>
          <a:p>
            <a:pPr lvl="1"/>
            <a:r>
              <a:rPr lang="en-IN" altLang="en-US" smtClean="0"/>
              <a:t>Product is a direct result of the tetrahedral intermediate being protonated by water or acid</a:t>
            </a:r>
          </a:p>
          <a:p>
            <a:pPr lvl="1"/>
            <a:r>
              <a:rPr lang="en-IN" altLang="en-US" smtClean="0"/>
              <a:t>Carbonyl oxygen atom is protonated and eliminated as HO</a:t>
            </a:r>
            <a:r>
              <a:rPr lang="en-IN" altLang="en-US" baseline="30000" smtClean="0"/>
              <a:t>-</a:t>
            </a:r>
            <a:r>
              <a:rPr lang="en-IN" altLang="en-US" sz="2000" smtClean="0"/>
              <a:t> </a:t>
            </a:r>
            <a:r>
              <a:rPr lang="en-IN" altLang="en-US" smtClean="0"/>
              <a:t>or H</a:t>
            </a:r>
            <a:r>
              <a:rPr lang="en-IN" altLang="en-US" baseline="-25000" smtClean="0"/>
              <a:t>2</a:t>
            </a:r>
            <a:r>
              <a:rPr lang="en-IN" altLang="en-US" smtClean="0"/>
              <a:t>O to give a product with a C=Nu double bond</a:t>
            </a:r>
          </a:p>
          <a:p>
            <a:pPr lvl="1"/>
            <a:endParaRPr lang="en-IN" altLang="en-US" smtClean="0"/>
          </a:p>
        </p:txBody>
      </p:sp>
      <p:pic>
        <p:nvPicPr>
          <p:cNvPr id="4813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4365625"/>
            <a:ext cx="6245225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Nucleophilic Addition Reactions </a:t>
            </a:r>
            <a:br>
              <a:rPr lang="en-US" altLang="en-US" sz="3600" smtClean="0"/>
            </a:br>
            <a:r>
              <a:rPr lang="en-US" altLang="en-US" sz="3600" smtClean="0"/>
              <a:t>of Aldehydes and Ketones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Aldehydes are reactive when compared to ketones in nucleophilic addition reactions</a:t>
            </a:r>
          </a:p>
          <a:p>
            <a:r>
              <a:rPr lang="en-US" altLang="en-US" smtClean="0"/>
              <a:t>Aldehydes have one large substituent bonded to the C=O, ketones have two</a:t>
            </a:r>
          </a:p>
          <a:p>
            <a:r>
              <a:rPr lang="en-US" altLang="en-US" smtClean="0"/>
              <a:t>The transition state for addition is less crowded and lower in energy for an aldehyde than for a ketone </a:t>
            </a:r>
          </a:p>
          <a:p>
            <a:endParaRPr lang="en-US" altLang="en-US" smtClean="0"/>
          </a:p>
        </p:txBody>
      </p:sp>
      <p:pic>
        <p:nvPicPr>
          <p:cNvPr id="50180" name="Picture 6" descr="19_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4221163"/>
            <a:ext cx="4721225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Electrophilicity of Aldehydes and Ketones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Aldehydes are more polarized than ketones</a:t>
            </a:r>
          </a:p>
          <a:p>
            <a:r>
              <a:rPr lang="en-US" altLang="en-US" smtClean="0"/>
              <a:t>In carbocations, more alkyl groups stabilize the positive charge</a:t>
            </a:r>
          </a:p>
          <a:p>
            <a:r>
              <a:rPr lang="en-US" altLang="en-US" smtClean="0"/>
              <a:t>Ketone has more alkyl groups, stabilizing the C=O carbon inductively</a:t>
            </a:r>
          </a:p>
        </p:txBody>
      </p:sp>
      <p:pic>
        <p:nvPicPr>
          <p:cNvPr id="52228" name="Picture 6" descr="19_u02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746500"/>
            <a:ext cx="6440488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Reactivity of Aromatic Aldehydes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Less reactive in nucleophilic addition reactions than aliphatic aldehydes</a:t>
            </a:r>
          </a:p>
          <a:p>
            <a:r>
              <a:rPr lang="en-US" altLang="en-US" smtClean="0"/>
              <a:t>Example - </a:t>
            </a:r>
            <a:r>
              <a:rPr lang="en-IN" altLang="en-US" smtClean="0"/>
              <a:t>Carbonyl carbon atom is less positive in the aromatic aldehyde</a:t>
            </a:r>
            <a:endParaRPr lang="en-US" altLang="en-US" smtClean="0"/>
          </a:p>
        </p:txBody>
      </p:sp>
      <p:pic>
        <p:nvPicPr>
          <p:cNvPr id="5427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3221038"/>
            <a:ext cx="5426075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Treatment of an aldehyde or ketone with cyanide ion (</a:t>
            </a:r>
            <a:r>
              <a:rPr lang="en-IN" altLang="en-US" baseline="30000" smtClean="0"/>
              <a:t>–</a:t>
            </a:r>
            <a:r>
              <a:rPr lang="en-IN" altLang="en-US" b="1" smtClean="0"/>
              <a:t>:</a:t>
            </a:r>
            <a:r>
              <a:rPr lang="en-IN" altLang="en-US" smtClean="0"/>
              <a:t>C≡N), followed by protonation of the tetrahedral alkoxide ion intermediate, gives a cyanohydrin</a:t>
            </a:r>
          </a:p>
          <a:p>
            <a:pPr lvl="1"/>
            <a:r>
              <a:rPr lang="en-IN" altLang="en-US" smtClean="0"/>
              <a:t>Show the structure of the cyanohydrin obtained from cyclohexanone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r>
              <a:rPr lang="en-IN" altLang="en-US" smtClean="0"/>
              <a:t>Step 1 - Cyanide anion adds to the carbonyl carbon to form a tetrahedral intermediate</a:t>
            </a:r>
          </a:p>
          <a:p>
            <a:pPr lvl="1"/>
            <a:r>
              <a:rPr lang="en-IN" altLang="en-US" smtClean="0"/>
              <a:t>Step 2 - Intermediate is protonated to yield the cyanohydrin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841500"/>
            <a:ext cx="6734175" cy="23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(19.5) </a:t>
            </a:r>
          </a:p>
          <a:p>
            <a:pPr>
              <a:defRPr/>
            </a:pPr>
            <a:r>
              <a:rPr lang="en-IN" dirty="0" smtClean="0"/>
              <a:t>Nucleophilic addition of H</a:t>
            </a:r>
            <a:r>
              <a:rPr lang="en-IN" baseline="-25000" dirty="0" smtClean="0"/>
              <a:t>2</a:t>
            </a:r>
            <a:r>
              <a:rPr lang="en-IN" dirty="0" smtClean="0"/>
              <a:t>O: Hydration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(19.6) </a:t>
            </a:r>
          </a:p>
          <a:p>
            <a:pPr>
              <a:defRPr/>
            </a:pPr>
            <a:r>
              <a:rPr lang="en-IN" dirty="0" smtClean="0"/>
              <a:t>Nucleophilic addition of HCN: Cyanohydrin formation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(19.7) </a:t>
            </a:r>
          </a:p>
          <a:p>
            <a:pPr>
              <a:defRPr/>
            </a:pPr>
            <a:r>
              <a:rPr lang="en-IN" dirty="0" smtClean="0"/>
              <a:t>Nucleophilic addition of hydride and Grignard </a:t>
            </a:r>
            <a:r>
              <a:rPr lang="en-IN" dirty="0"/>
              <a:t>r</a:t>
            </a:r>
            <a:r>
              <a:rPr lang="en-IN" dirty="0" smtClean="0"/>
              <a:t>eagents: Alcohol 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Nucleophilic Addition of H</a:t>
            </a:r>
            <a:r>
              <a:rPr lang="en-US" altLang="en-US" baseline="-25000" smtClean="0"/>
              <a:t>2</a:t>
            </a:r>
            <a:r>
              <a:rPr lang="en-US" altLang="en-US" smtClean="0"/>
              <a:t>O: Hydration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Aldehydes and ketones react with water to yield 1,1-diols or geminal diols</a:t>
            </a:r>
          </a:p>
          <a:p>
            <a:r>
              <a:rPr lang="en-US" altLang="en-US" smtClean="0"/>
              <a:t>Hydration is reversible</a:t>
            </a:r>
          </a:p>
          <a:p>
            <a:pPr lvl="1"/>
            <a:r>
              <a:rPr lang="en-US" altLang="en-US" smtClean="0"/>
              <a:t>Gem diol can eliminate water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r>
              <a:rPr lang="en-IN" altLang="en-US" smtClean="0"/>
              <a:t>Position of the equilibrium depends on structure of carbonyl compound</a:t>
            </a:r>
            <a:endParaRPr lang="en-US" altLang="en-US" smtClean="0"/>
          </a:p>
        </p:txBody>
      </p:sp>
      <p:pic>
        <p:nvPicPr>
          <p:cNvPr id="60420" name="Picture 6" descr="19_u02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3429000"/>
            <a:ext cx="7078663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Base-Catalyzed Addition of Water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28650" y="1341438"/>
            <a:ext cx="4105275" cy="51054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mtClean="0"/>
              <a:t>Addition of water is catalyzed by both acid and base</a:t>
            </a:r>
          </a:p>
          <a:p>
            <a:pPr>
              <a:spcBef>
                <a:spcPts val="600"/>
              </a:spcBef>
            </a:pPr>
            <a:r>
              <a:rPr lang="en-US" altLang="en-US" smtClean="0"/>
              <a:t>Water is converted into hydroxide ion</a:t>
            </a:r>
          </a:p>
          <a:p>
            <a:pPr lvl="1">
              <a:spcBef>
                <a:spcPts val="600"/>
              </a:spcBef>
            </a:pPr>
            <a:r>
              <a:rPr lang="en-IN" altLang="en-US" smtClean="0"/>
              <a:t>Better nucleophile</a:t>
            </a:r>
            <a:endParaRPr lang="en-US" altLang="en-US" smtClean="0"/>
          </a:p>
          <a:p>
            <a:pPr>
              <a:spcBef>
                <a:spcPts val="600"/>
              </a:spcBef>
            </a:pPr>
            <a:endParaRPr lang="en-US" altLang="en-US" smtClean="0"/>
          </a:p>
        </p:txBody>
      </p:sp>
      <p:pic>
        <p:nvPicPr>
          <p:cNvPr id="62468" name="Picture 6" descr="19_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FEFE4"/>
              </a:clrFrom>
              <a:clrTo>
                <a:srgbClr val="DFEF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" r="50688" b="16621"/>
          <a:stretch>
            <a:fillRect/>
          </a:stretch>
        </p:blipFill>
        <p:spPr bwMode="auto">
          <a:xfrm>
            <a:off x="4606925" y="1350963"/>
            <a:ext cx="4262438" cy="546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Acid-Catalyzed Addition of Water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IN" altLang="en-US" smtClean="0"/>
              <a:t>Protonation converts carbonyl compound into an electrophile</a:t>
            </a:r>
          </a:p>
        </p:txBody>
      </p:sp>
      <p:pic>
        <p:nvPicPr>
          <p:cNvPr id="64516" name="Picture 6" descr="19_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FEFE4"/>
              </a:clrFrom>
              <a:clrTo>
                <a:srgbClr val="DFEF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8" t="4587" b="2834"/>
          <a:stretch>
            <a:fillRect/>
          </a:stretch>
        </p:blipFill>
        <p:spPr bwMode="auto">
          <a:xfrm>
            <a:off x="5292725" y="1316038"/>
            <a:ext cx="3519488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Addition of H–Y to C=O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Y is electronegative, gives an addition product </a:t>
            </a:r>
          </a:p>
          <a:p>
            <a:r>
              <a:rPr lang="en-IN" altLang="en-US" smtClean="0"/>
              <a:t>Can stabilize a negative charge</a:t>
            </a:r>
            <a:endParaRPr lang="en-US" altLang="en-US" smtClean="0"/>
          </a:p>
          <a:p>
            <a:r>
              <a:rPr lang="en-US" altLang="en-US" smtClean="0"/>
              <a:t>Formation is readily reversible</a:t>
            </a:r>
          </a:p>
        </p:txBody>
      </p:sp>
      <p:pic>
        <p:nvPicPr>
          <p:cNvPr id="66564" name="Picture 6" descr="19_u02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5" y="3068638"/>
            <a:ext cx="6434138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When dissolved in water, trichloroacetaldehyde exists primarily as its hydrate, called chloral hydrate</a:t>
            </a:r>
          </a:p>
          <a:p>
            <a:pPr lvl="1"/>
            <a:r>
              <a:rPr lang="en-IN" altLang="en-US" smtClean="0"/>
              <a:t>Show the structure of chloral hydrate</a:t>
            </a:r>
          </a:p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3933825"/>
            <a:ext cx="802005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Nucleophilic Addition of HCN: Cyanohydrin Formation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0070C0"/>
                </a:solidFill>
              </a:rPr>
              <a:t>Cyanohydrins</a:t>
            </a:r>
            <a:r>
              <a:rPr lang="en-US" altLang="en-US" smtClean="0"/>
              <a:t>: Product of nucleophilic reaction between </a:t>
            </a:r>
            <a:r>
              <a:rPr lang="en-IN" altLang="en-US" smtClean="0"/>
              <a:t>aldehydes and unhindered ketones with HCN</a:t>
            </a:r>
            <a:endParaRPr lang="en-US" altLang="en-US" smtClean="0"/>
          </a:p>
          <a:p>
            <a:pPr lvl="1"/>
            <a:r>
              <a:rPr lang="en-US" altLang="en-US" smtClean="0"/>
              <a:t>Addition of HCN is reversible and base-catalyzed, generating nucleophilic cyanide ion, CN</a:t>
            </a:r>
            <a:r>
              <a:rPr lang="en-US" altLang="en-US" baseline="30000" smtClean="0"/>
              <a:t>-</a:t>
            </a:r>
          </a:p>
          <a:p>
            <a:pPr lvl="1"/>
            <a:r>
              <a:rPr lang="en-US" altLang="en-US" smtClean="0"/>
              <a:t>Addition of CN</a:t>
            </a:r>
            <a:r>
              <a:rPr lang="en-US" altLang="en-US" baseline="30000" smtClean="0">
                <a:sym typeface="Symbol" panose="05050102010706020507" pitchFamily="18" charset="2"/>
              </a:rPr>
              <a:t></a:t>
            </a:r>
            <a:r>
              <a:rPr lang="en-US" altLang="en-US" smtClean="0"/>
              <a:t> to C=O yields a tetrahedral intermediate, which is then protonated</a:t>
            </a:r>
          </a:p>
          <a:p>
            <a:pPr lvl="1"/>
            <a:r>
              <a:rPr lang="en-US" altLang="en-US" smtClean="0"/>
              <a:t>Equilibrium favors </a:t>
            </a:r>
            <a:r>
              <a:rPr lang="en-IN" altLang="en-US" smtClean="0"/>
              <a:t>cyanohydrin</a:t>
            </a:r>
            <a:r>
              <a:rPr lang="en-US" altLang="en-US" smtClean="0"/>
              <a:t> adduct</a:t>
            </a:r>
          </a:p>
          <a:p>
            <a:endParaRPr lang="en-US" altLang="en-US" smtClean="0"/>
          </a:p>
        </p:txBody>
      </p:sp>
      <p:pic>
        <p:nvPicPr>
          <p:cNvPr id="70660" name="Picture 6" descr="19_u02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4884738"/>
            <a:ext cx="7100887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Uses of Cyanohydrins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nitrile group (R–C</a:t>
            </a:r>
            <a:r>
              <a:rPr lang="en-US" altLang="en-US" smtClean="0">
                <a:sym typeface="Symbol" panose="05050102010706020507" pitchFamily="18" charset="2"/>
              </a:rPr>
              <a:t>≡</a:t>
            </a:r>
            <a:r>
              <a:rPr lang="en-US" altLang="en-US" smtClean="0"/>
              <a:t>N) can be reduced with LiAlH</a:t>
            </a:r>
            <a:r>
              <a:rPr lang="en-US" altLang="en-US" baseline="-25000" smtClean="0"/>
              <a:t>4</a:t>
            </a:r>
            <a:r>
              <a:rPr lang="en-US" altLang="en-US" smtClean="0"/>
              <a:t> to yield a primary amine (RCH</a:t>
            </a:r>
            <a:r>
              <a:rPr lang="en-US" altLang="en-US" baseline="-25000" smtClean="0"/>
              <a:t>2</a:t>
            </a:r>
            <a:r>
              <a:rPr lang="en-US" altLang="en-US" smtClean="0"/>
              <a:t>NH</a:t>
            </a:r>
            <a:r>
              <a:rPr lang="en-US" altLang="en-US" baseline="-25000" smtClean="0"/>
              <a:t>2</a:t>
            </a:r>
            <a:r>
              <a:rPr lang="en-US" altLang="en-US" smtClean="0"/>
              <a:t>)</a:t>
            </a:r>
          </a:p>
          <a:p>
            <a:r>
              <a:rPr lang="en-US" altLang="en-US" smtClean="0"/>
              <a:t>Can be hydrolyzed by hot acid to yield a carboxylic acid</a:t>
            </a:r>
          </a:p>
        </p:txBody>
      </p:sp>
      <p:pic>
        <p:nvPicPr>
          <p:cNvPr id="72708" name="Picture 6" descr="19_u02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3290888"/>
            <a:ext cx="7786687" cy="330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IN" altLang="en-US" smtClean="0"/>
              <a:t>Cyclohexanone forms a cyanohydrin in good yield but 2,2,6-trimethylcyclohexanone does not Explain</a:t>
            </a:r>
          </a:p>
          <a:p>
            <a:pPr>
              <a:spcBef>
                <a:spcPts val="600"/>
              </a:spcBef>
            </a:pPr>
            <a:r>
              <a:rPr lang="en-IN" altLang="en-US" smtClean="0"/>
              <a:t>Solution:</a:t>
            </a:r>
          </a:p>
          <a:p>
            <a:pPr>
              <a:spcBef>
                <a:spcPts val="600"/>
              </a:spcBef>
            </a:pPr>
            <a:endParaRPr lang="en-IN" altLang="en-US" smtClean="0"/>
          </a:p>
          <a:p>
            <a:pPr>
              <a:spcBef>
                <a:spcPts val="600"/>
              </a:spcBef>
            </a:pPr>
            <a:endParaRPr lang="en-IN" altLang="en-US" smtClean="0"/>
          </a:p>
          <a:p>
            <a:pPr>
              <a:spcBef>
                <a:spcPts val="600"/>
              </a:spcBef>
            </a:pPr>
            <a:endParaRPr lang="en-IN" altLang="en-US" smtClean="0"/>
          </a:p>
          <a:p>
            <a:pPr lvl="1">
              <a:spcBef>
                <a:spcPts val="600"/>
              </a:spcBef>
            </a:pPr>
            <a:r>
              <a:rPr lang="en-IN" altLang="en-US" smtClean="0"/>
              <a:t>Cyanohydrin formation is an equilibrium process</a:t>
            </a:r>
          </a:p>
          <a:p>
            <a:pPr lvl="2">
              <a:spcBef>
                <a:spcPts val="600"/>
              </a:spcBef>
            </a:pPr>
            <a:r>
              <a:rPr lang="en-IN" altLang="en-US" smtClean="0"/>
              <a:t>Addition of </a:t>
            </a:r>
            <a:r>
              <a:rPr lang="en-IN" altLang="en-US" baseline="30000" smtClean="0"/>
              <a:t>–</a:t>
            </a:r>
            <a:r>
              <a:rPr lang="en-IN" altLang="en-US" smtClean="0"/>
              <a:t>CN to 2,2,6-trimethylcyclohexanone is sterically hindered by 3 methyl groups, equilibrium lies toward the side of unreacted ketone</a:t>
            </a:r>
          </a:p>
          <a:p>
            <a:pPr lvl="2">
              <a:spcBef>
                <a:spcPts val="600"/>
              </a:spcBef>
            </a:pPr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213100"/>
            <a:ext cx="603885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smtClean="0"/>
              <a:t>Nucleophilic Addition of Grignard Reagents and Hydride Reagents: Alcohol Formation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Addition of hydride reagents: Reduction</a:t>
            </a:r>
          </a:p>
          <a:p>
            <a:pPr lvl="1"/>
            <a:r>
              <a:rPr lang="en-IN" altLang="en-US" smtClean="0"/>
              <a:t>Alcohols can be prepared by reduction of carbonyl compounds</a:t>
            </a:r>
          </a:p>
          <a:p>
            <a:pPr lvl="1"/>
            <a:r>
              <a:rPr lang="en-IN" altLang="en-US" smtClean="0"/>
              <a:t>Aldehydes reduced using NaBH</a:t>
            </a:r>
            <a:r>
              <a:rPr lang="en-IN" altLang="en-US" baseline="-25000" smtClean="0"/>
              <a:t>4</a:t>
            </a:r>
            <a:r>
              <a:rPr lang="en-IN" altLang="en-US" baseline="30000" smtClean="0"/>
              <a:t> </a:t>
            </a:r>
            <a:r>
              <a:rPr lang="en-IN" altLang="en-US" smtClean="0"/>
              <a:t>yields primary alcohols</a:t>
            </a:r>
          </a:p>
          <a:p>
            <a:pPr lvl="2"/>
            <a:r>
              <a:rPr lang="en-IN" altLang="en-US" smtClean="0"/>
              <a:t>Ketones are reduced in using similar methods to give 2° alcohols</a:t>
            </a:r>
          </a:p>
          <a:p>
            <a:pPr lvl="1"/>
            <a:r>
              <a:rPr lang="en-IN" altLang="en-US" smtClean="0"/>
              <a:t>Carbonyl reduction occurs by typical nucleophilic addition mechanism under basic conditions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Nucleophilic Addition of Grignard Reagents and Hydride Reagents: Alcohol Formation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LiAlH</a:t>
            </a:r>
            <a:r>
              <a:rPr lang="en-US" altLang="en-US" baseline="-25000" smtClean="0"/>
              <a:t>4</a:t>
            </a:r>
            <a:r>
              <a:rPr lang="en-US" altLang="en-US" smtClean="0"/>
              <a:t> and NaBH</a:t>
            </a:r>
            <a:r>
              <a:rPr lang="en-US" altLang="en-US" baseline="-25000" smtClean="0"/>
              <a:t>4</a:t>
            </a:r>
            <a:r>
              <a:rPr lang="en-US" altLang="en-US" smtClean="0"/>
              <a:t> react as donors of hydride ion</a:t>
            </a:r>
          </a:p>
          <a:p>
            <a:r>
              <a:rPr lang="en-US" altLang="en-US" smtClean="0"/>
              <a:t>Protonation after addition yields the alcohol</a:t>
            </a:r>
          </a:p>
          <a:p>
            <a:r>
              <a:rPr lang="en-IN" altLang="en-US" smtClean="0"/>
              <a:t>Reaction is effectively irreversible</a:t>
            </a:r>
            <a:endParaRPr lang="en-US" altLang="en-US" smtClean="0"/>
          </a:p>
        </p:txBody>
      </p:sp>
      <p:pic>
        <p:nvPicPr>
          <p:cNvPr id="78852" name="Picture 6" descr="19_u02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05200"/>
            <a:ext cx="8593138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/>
              <a:t>(19.8)</a:t>
            </a:r>
          </a:p>
          <a:p>
            <a:pPr>
              <a:defRPr/>
            </a:pPr>
            <a:r>
              <a:rPr lang="en-IN" dirty="0" smtClean="0"/>
              <a:t>Nucleophilic </a:t>
            </a:r>
            <a:r>
              <a:rPr lang="en-IN" dirty="0"/>
              <a:t>addition of amines: Imine and </a:t>
            </a:r>
            <a:r>
              <a:rPr lang="en-IN" dirty="0" err="1"/>
              <a:t>enamine</a:t>
            </a:r>
            <a:r>
              <a:rPr lang="en-IN" dirty="0"/>
              <a:t> formation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(19.9)</a:t>
            </a:r>
          </a:p>
          <a:p>
            <a:pPr>
              <a:defRPr/>
            </a:pPr>
            <a:r>
              <a:rPr lang="en-IN" dirty="0" smtClean="0"/>
              <a:t>Nucleophilic addition of hydrazine: The Wolff- </a:t>
            </a:r>
            <a:r>
              <a:rPr lang="en-IN" dirty="0" err="1" smtClean="0"/>
              <a:t>Kishner</a:t>
            </a:r>
            <a:r>
              <a:rPr lang="en-IN" dirty="0" smtClean="0"/>
              <a:t> reaction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IN" dirty="0" smtClean="0"/>
              <a:t>(19.10) </a:t>
            </a:r>
          </a:p>
          <a:p>
            <a:pPr>
              <a:defRPr/>
            </a:pPr>
            <a:r>
              <a:rPr lang="en-IN" dirty="0" smtClean="0"/>
              <a:t>Nucleophilic addition of alcohols: </a:t>
            </a:r>
            <a:r>
              <a:rPr lang="en-IN" dirty="0" err="1" smtClean="0"/>
              <a:t>Acetal</a:t>
            </a:r>
            <a:r>
              <a:rPr lang="en-IN" dirty="0" smtClean="0"/>
              <a:t> 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Nucleophilic Addition of Grignard Reagents and Hydride Reagents: Alcohol Formation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Treatment of aldehydes or ketones with Grignard reagents yields an alcohol</a:t>
            </a:r>
          </a:p>
          <a:p>
            <a:pPr lvl="1"/>
            <a:r>
              <a:rPr lang="en-US" altLang="en-US" smtClean="0"/>
              <a:t>Nucleophilic addition of </a:t>
            </a:r>
            <a:r>
              <a:rPr lang="en-IN" altLang="en-US" smtClean="0"/>
              <a:t>R</a:t>
            </a:r>
            <a:r>
              <a:rPr lang="en-IN" altLang="en-US" b="1" smtClean="0"/>
              <a:t>:</a:t>
            </a:r>
            <a:r>
              <a:rPr lang="en-IN" altLang="en-US" b="1" baseline="30000" smtClean="0"/>
              <a:t>– </a:t>
            </a:r>
            <a:r>
              <a:rPr lang="en-IN" altLang="en-US" smtClean="0"/>
              <a:t>produces a tetrahedral magnesium alkoxide intermediate</a:t>
            </a:r>
          </a:p>
          <a:p>
            <a:pPr lvl="1"/>
            <a:r>
              <a:rPr lang="en-US" altLang="en-US" smtClean="0"/>
              <a:t>A carbon-magnesium bond is strongly polarized, so a Grignard reagent reacts for all practical purposes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FF0000"/>
                </a:solidFill>
              </a:rPr>
              <a:t>Figure 19.5 </a:t>
            </a:r>
            <a:r>
              <a:rPr lang="en-US" altLang="en-US" smtClean="0"/>
              <a:t>- Mechanism </a:t>
            </a:r>
          </a:p>
        </p:txBody>
      </p:sp>
      <p:pic>
        <p:nvPicPr>
          <p:cNvPr id="8294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945" y="1384300"/>
            <a:ext cx="5683959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smtClean="0"/>
              <a:t>Nucleophilic Addition of Amines: Imine and Enamine Formation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384300"/>
            <a:ext cx="8731696" cy="5105400"/>
          </a:xfrm>
        </p:spPr>
        <p:txBody>
          <a:bodyPr/>
          <a:lstStyle/>
          <a:p>
            <a:r>
              <a:rPr lang="en-US" altLang="en-US" dirty="0" smtClean="0"/>
              <a:t>RNH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adds to aldehydes and </a:t>
            </a:r>
            <a:r>
              <a:rPr lang="en-US" altLang="en-US" dirty="0" err="1" smtClean="0"/>
              <a:t>keytones</a:t>
            </a:r>
            <a:r>
              <a:rPr lang="en-US" altLang="en-US" dirty="0" smtClean="0"/>
              <a:t> to form </a:t>
            </a:r>
            <a:r>
              <a:rPr lang="en-US" altLang="en-US" b="1" dirty="0" smtClean="0">
                <a:solidFill>
                  <a:srgbClr val="0070C0"/>
                </a:solidFill>
              </a:rPr>
              <a:t>imines</a:t>
            </a:r>
            <a:r>
              <a:rPr lang="en-US" altLang="en-US" dirty="0" smtClean="0"/>
              <a:t>, R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C=NR </a:t>
            </a:r>
          </a:p>
          <a:p>
            <a:r>
              <a:rPr lang="en-US" altLang="en-US" dirty="0" smtClean="0"/>
              <a:t>R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NH adds similarly to yield </a:t>
            </a:r>
            <a:r>
              <a:rPr lang="en-US" altLang="en-US" b="1" dirty="0" err="1" smtClean="0">
                <a:solidFill>
                  <a:srgbClr val="0070C0"/>
                </a:solidFill>
              </a:rPr>
              <a:t>enamines</a:t>
            </a:r>
            <a:r>
              <a:rPr lang="en-US" altLang="en-US" dirty="0" smtClean="0"/>
              <a:t>,</a:t>
            </a:r>
          </a:p>
          <a:p>
            <a:r>
              <a:rPr lang="en-US" altLang="en-US" dirty="0" smtClean="0"/>
              <a:t>R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N</a:t>
            </a:r>
            <a:r>
              <a:rPr lang="en-US" altLang="en-US" dirty="0" smtClean="0">
                <a:sym typeface="Symbol" panose="05050102010706020507" pitchFamily="18" charset="2"/>
              </a:rPr>
              <a:t>–</a:t>
            </a:r>
            <a:r>
              <a:rPr lang="en-US" altLang="en-US" dirty="0" smtClean="0"/>
              <a:t>CR=CR</a:t>
            </a:r>
            <a:r>
              <a:rPr lang="en-US" altLang="en-US" baseline="-25000" dirty="0" smtClean="0"/>
              <a:t>2</a:t>
            </a:r>
          </a:p>
          <a:p>
            <a:endParaRPr lang="en-US" altLang="en-US" baseline="-25000" dirty="0" smtClean="0"/>
          </a:p>
          <a:p>
            <a:endParaRPr lang="en-US" altLang="en-US" baseline="-25000" dirty="0" smtClean="0"/>
          </a:p>
          <a:p>
            <a:endParaRPr lang="en-US" altLang="en-US" baseline="-25000" dirty="0" smtClean="0"/>
          </a:p>
          <a:p>
            <a:endParaRPr lang="en-US" altLang="en-US" baseline="-25000" dirty="0" smtClean="0"/>
          </a:p>
          <a:p>
            <a:endParaRPr lang="en-US" altLang="en-US" baseline="-25000" dirty="0" smtClean="0"/>
          </a:p>
          <a:p>
            <a:endParaRPr lang="en-US" altLang="en-US" baseline="-25000" dirty="0" smtClean="0"/>
          </a:p>
          <a:p>
            <a:endParaRPr lang="en-US" altLang="en-US" baseline="-25000" dirty="0" smtClean="0"/>
          </a:p>
          <a:p>
            <a:r>
              <a:rPr lang="en-US" altLang="en-US" dirty="0" smtClean="0"/>
              <a:t>Imines are common as intermediates in biological pathways, and are called </a:t>
            </a:r>
            <a:r>
              <a:rPr lang="en-IN" altLang="en-US" b="1" dirty="0" smtClean="0">
                <a:solidFill>
                  <a:srgbClr val="0070C0"/>
                </a:solidFill>
              </a:rPr>
              <a:t>Schiff bases</a:t>
            </a:r>
            <a:endParaRPr lang="en-US" altLang="en-US" dirty="0" smtClean="0">
              <a:solidFill>
                <a:srgbClr val="0070C0"/>
              </a:solidFill>
            </a:endParaRPr>
          </a:p>
        </p:txBody>
      </p:sp>
      <p:pic>
        <p:nvPicPr>
          <p:cNvPr id="84996" name="Picture 6" descr="19_u03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3141663"/>
            <a:ext cx="7086600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19.6 </a:t>
            </a:r>
            <a:r>
              <a:rPr lang="en-IN" altLang="en-US" smtClean="0"/>
              <a:t>- Mechanism</a:t>
            </a:r>
          </a:p>
        </p:txBody>
      </p:sp>
      <p:pic>
        <p:nvPicPr>
          <p:cNvPr id="8704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74"/>
          <a:stretch>
            <a:fillRect/>
          </a:stretch>
        </p:blipFill>
        <p:spPr>
          <a:xfrm>
            <a:off x="1917700" y="1427163"/>
            <a:ext cx="5535613" cy="51958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19.6 </a:t>
            </a:r>
            <a:r>
              <a:rPr lang="en-IN" altLang="en-US" smtClean="0"/>
              <a:t>- Mechanism</a:t>
            </a:r>
          </a:p>
        </p:txBody>
      </p:sp>
      <p:pic>
        <p:nvPicPr>
          <p:cNvPr id="8909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6"/>
          <a:stretch>
            <a:fillRect/>
          </a:stretch>
        </p:blipFill>
        <p:spPr bwMode="auto">
          <a:xfrm>
            <a:off x="1947863" y="2111375"/>
            <a:ext cx="5761037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Imine Derivatives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Hydroxylamine forms oximes and 2,4-dinitrophenylhydrazine readily forms </a:t>
            </a:r>
            <a:r>
              <a:rPr lang="en-IN" altLang="en-US" smtClean="0"/>
              <a:t>oximes and</a:t>
            </a:r>
            <a:r>
              <a:rPr lang="en-US" altLang="en-US" smtClean="0"/>
              <a:t> 2,4-dinitrophenylhydrazones </a:t>
            </a:r>
          </a:p>
          <a:p>
            <a:pPr lvl="1"/>
            <a:r>
              <a:rPr lang="en-IN" altLang="en-US" smtClean="0"/>
              <a:t>Occasionally prepared as a means of purifying and characterizing liquid ketones or aldehyde</a:t>
            </a:r>
            <a:endParaRPr lang="en-US" altLang="en-US" smtClean="0"/>
          </a:p>
        </p:txBody>
      </p:sp>
      <p:pic>
        <p:nvPicPr>
          <p:cNvPr id="91140" name="Picture 6" descr="19_u03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59" b="2"/>
          <a:stretch>
            <a:fillRect/>
          </a:stretch>
        </p:blipFill>
        <p:spPr bwMode="auto">
          <a:xfrm>
            <a:off x="407988" y="3644900"/>
            <a:ext cx="8583612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Enamine Formation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Identical to imine formation up to the iminium ion stage</a:t>
            </a:r>
          </a:p>
          <a:p>
            <a:r>
              <a:rPr lang="en-US" altLang="en-US" smtClean="0"/>
              <a:t>After addition of R</a:t>
            </a:r>
            <a:r>
              <a:rPr lang="en-US" altLang="en-US" baseline="-25000" smtClean="0"/>
              <a:t>2</a:t>
            </a:r>
            <a:r>
              <a:rPr lang="en-US" altLang="en-US" smtClean="0"/>
              <a:t>NH and loss of water, proton is lost from adjacent carbon</a:t>
            </a:r>
          </a:p>
          <a:p>
            <a:pPr lvl="1"/>
            <a:r>
              <a:rPr lang="en-IN" altLang="en-US" smtClean="0"/>
              <a:t>Yields an enamine</a:t>
            </a:r>
          </a:p>
          <a:p>
            <a:pPr lvl="1"/>
            <a:endParaRPr lang="en-US" altLang="en-US" smtClean="0"/>
          </a:p>
          <a:p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FF0000"/>
                </a:solidFill>
              </a:rPr>
              <a:t>Figure 19.7</a:t>
            </a:r>
            <a:r>
              <a:rPr lang="en-US" altLang="en-US" smtClean="0"/>
              <a:t> - Enamine Formation</a:t>
            </a:r>
          </a:p>
        </p:txBody>
      </p:sp>
      <p:pic>
        <p:nvPicPr>
          <p:cNvPr id="9523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00"/>
          <a:stretch>
            <a:fillRect/>
          </a:stretch>
        </p:blipFill>
        <p:spPr bwMode="auto">
          <a:xfrm>
            <a:off x="1309688" y="1685925"/>
            <a:ext cx="6542087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FF0000"/>
                </a:solidFill>
              </a:rPr>
              <a:t>Figure 19.7</a:t>
            </a:r>
            <a:r>
              <a:rPr lang="en-US" altLang="en-US" smtClean="0"/>
              <a:t> - Enamine Formation</a:t>
            </a:r>
          </a:p>
        </p:txBody>
      </p:sp>
      <p:pic>
        <p:nvPicPr>
          <p:cNvPr id="9728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6" b="-354"/>
          <a:stretch>
            <a:fillRect/>
          </a:stretch>
        </p:blipFill>
        <p:spPr bwMode="auto">
          <a:xfrm>
            <a:off x="1309688" y="1844675"/>
            <a:ext cx="6542087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pH Dependence of Imine Formation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An acid catalyst is required in step 3 to protonate the intermediate carbinolamine</a:t>
            </a:r>
          </a:p>
          <a:p>
            <a:pPr lvl="1"/>
            <a:r>
              <a:rPr lang="en-IN" altLang="en-US" smtClean="0"/>
              <a:t>If enough acid is not present, the reaction is slow</a:t>
            </a:r>
          </a:p>
          <a:p>
            <a:pPr lvl="1"/>
            <a:r>
              <a:rPr lang="en-IN" altLang="en-US" smtClean="0"/>
              <a:t>If too much acid is present, the basic amine nucleophile is completely protonated</a:t>
            </a:r>
          </a:p>
          <a:p>
            <a:r>
              <a:rPr lang="en-IN" altLang="en-US" smtClean="0"/>
              <a:t>Nucleophilic addition reaction have unique requirements</a:t>
            </a:r>
          </a:p>
          <a:p>
            <a:pPr lvl="1"/>
            <a:r>
              <a:rPr lang="en-IN" altLang="en-US" smtClean="0"/>
              <a:t>Reaction conditions must be optimized to obtain maximum reaction 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Learning Objectives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IN" altLang="en-US" dirty="0" smtClean="0"/>
              <a:t>(19.11) </a:t>
            </a:r>
          </a:p>
          <a:p>
            <a:pPr marL="234950" indent="-234950"/>
            <a:r>
              <a:rPr lang="en-IN" altLang="en-US" dirty="0" smtClean="0"/>
              <a:t>Nucleophilic addition of phosphorus </a:t>
            </a:r>
            <a:r>
              <a:rPr lang="en-IN" altLang="en-US" dirty="0" err="1" smtClean="0"/>
              <a:t>ylides</a:t>
            </a:r>
            <a:r>
              <a:rPr lang="en-IN" altLang="en-US" dirty="0" smtClean="0"/>
              <a:t>: The Wittig Reaction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IN" altLang="en-US" dirty="0" smtClean="0"/>
              <a:t>(19.12) </a:t>
            </a:r>
          </a:p>
          <a:p>
            <a:pPr marL="0" indent="0"/>
            <a:r>
              <a:rPr lang="en-IN" altLang="en-US" dirty="0" smtClean="0"/>
              <a:t> Biological reductions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IN" altLang="en-US" dirty="0" smtClean="0"/>
              <a:t>(19.13) </a:t>
            </a:r>
          </a:p>
          <a:p>
            <a:pPr marL="234950" indent="-234950"/>
            <a:r>
              <a:rPr lang="en-IN" altLang="en-US" dirty="0" smtClean="0"/>
              <a:t>Conjugate </a:t>
            </a:r>
            <a:r>
              <a:rPr lang="en-IN" altLang="en-US" dirty="0" smtClean="0"/>
              <a:t>nucleophilic addition to </a:t>
            </a:r>
            <a:r>
              <a:rPr lang="en-IN" altLang="en-US" i="1" dirty="0" smtClean="0"/>
              <a:t>α</a:t>
            </a:r>
            <a:r>
              <a:rPr lang="en-IN" altLang="en-US" dirty="0" smtClean="0"/>
              <a:t>,</a:t>
            </a:r>
            <a:r>
              <a:rPr lang="en-IN" altLang="en-US" i="1" dirty="0" smtClean="0"/>
              <a:t> </a:t>
            </a:r>
            <a:r>
              <a:rPr lang="el-GR" altLang="en-US" i="1" dirty="0" smtClean="0"/>
              <a:t>β</a:t>
            </a:r>
            <a:r>
              <a:rPr lang="en-IN" altLang="en-US" dirty="0" smtClean="0"/>
              <a:t>-unsaturated aldehydes and ketones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IN" altLang="en-US" dirty="0" smtClean="0"/>
              <a:t>(19.14) </a:t>
            </a:r>
          </a:p>
          <a:p>
            <a:pPr marL="0" indent="0"/>
            <a:r>
              <a:rPr lang="en-IN" altLang="en-US" dirty="0" smtClean="0"/>
              <a:t> Spectroscopy of aldehydes and ketones</a:t>
            </a:r>
          </a:p>
          <a:p>
            <a:pPr marL="0" indent="0"/>
            <a:endParaRPr lang="en-IN" altLang="en-US" dirty="0" smtClean="0"/>
          </a:p>
          <a:p>
            <a:pPr marL="0" indent="0"/>
            <a:endParaRPr lang="en-IN" altLang="en-US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I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Show the products you would obtain by acid-catalyzed reaction of cyclohexanone with ethylamine, CH</a:t>
            </a:r>
            <a:r>
              <a:rPr lang="en-IN" altLang="en-US" baseline="-25000" smtClean="0"/>
              <a:t>3</a:t>
            </a:r>
            <a:r>
              <a:rPr lang="en-IN" altLang="en-US" smtClean="0"/>
              <a:t>CH</a:t>
            </a:r>
            <a:r>
              <a:rPr lang="en-IN" altLang="en-US" baseline="-25000" smtClean="0"/>
              <a:t>2</a:t>
            </a:r>
            <a:r>
              <a:rPr lang="en-IN" altLang="en-US" smtClean="0"/>
              <a:t>NH</a:t>
            </a:r>
            <a:r>
              <a:rPr lang="en-IN" altLang="en-US" baseline="-25000" smtClean="0"/>
              <a:t>2 </a:t>
            </a:r>
            <a:r>
              <a:rPr lang="en-IN" altLang="en-US" smtClean="0"/>
              <a:t>and with diethylamine, (CH</a:t>
            </a:r>
            <a:r>
              <a:rPr lang="en-IN" altLang="en-US" baseline="-25000" smtClean="0"/>
              <a:t>3</a:t>
            </a:r>
            <a:r>
              <a:rPr lang="en-IN" altLang="en-US" smtClean="0"/>
              <a:t>CH</a:t>
            </a:r>
            <a:r>
              <a:rPr lang="en-IN" altLang="en-US" baseline="-25000" smtClean="0"/>
              <a:t>2</a:t>
            </a:r>
            <a:r>
              <a:rPr lang="en-IN" altLang="en-US" smtClean="0"/>
              <a:t>)</a:t>
            </a:r>
            <a:r>
              <a:rPr lang="en-IN" altLang="en-US" baseline="-25000" smtClean="0"/>
              <a:t>2</a:t>
            </a:r>
            <a:r>
              <a:rPr lang="en-IN" altLang="en-US" smtClean="0"/>
              <a:t>NH</a:t>
            </a:r>
            <a:endParaRPr lang="en-IN" altLang="en-US" baseline="-25000" smtClean="0"/>
          </a:p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3894138"/>
            <a:ext cx="83121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 smtClean="0"/>
              <a:t>Nucleophilic Addition of Hydrazine: </a:t>
            </a:r>
            <a:br>
              <a:rPr lang="en-US" altLang="en-US" sz="3400" smtClean="0"/>
            </a:br>
            <a:r>
              <a:rPr lang="en-US" altLang="en-US" sz="3400" smtClean="0"/>
              <a:t>The Wolff-Kishner Reaction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Treatment of an aldehyde or ketone with hydrazine, H</a:t>
            </a:r>
            <a:r>
              <a:rPr lang="en-US" altLang="en-US" baseline="-25000" smtClean="0"/>
              <a:t>2</a:t>
            </a:r>
            <a:r>
              <a:rPr lang="en-US" altLang="en-US" smtClean="0"/>
              <a:t>NNH</a:t>
            </a:r>
            <a:r>
              <a:rPr lang="en-US" altLang="en-US" baseline="-25000" smtClean="0"/>
              <a:t>2</a:t>
            </a:r>
            <a:r>
              <a:rPr lang="en-US" altLang="en-US" smtClean="0"/>
              <a:t>, and KOH to convert the compound to an alkane</a:t>
            </a:r>
          </a:p>
          <a:p>
            <a:r>
              <a:rPr lang="en-IN" altLang="en-US" smtClean="0"/>
              <a:t>Involves formation of a hydrazone</a:t>
            </a:r>
            <a:r>
              <a:rPr lang="en-IN" altLang="en-US" i="1" smtClean="0"/>
              <a:t> </a:t>
            </a:r>
            <a:r>
              <a:rPr lang="en-IN" altLang="en-US" smtClean="0"/>
              <a:t>intermediate, R</a:t>
            </a:r>
            <a:r>
              <a:rPr lang="en-IN" altLang="en-US" baseline="-25000" smtClean="0"/>
              <a:t>2</a:t>
            </a:r>
            <a:r>
              <a:rPr lang="en-IN" altLang="en-US" smtClean="0"/>
              <a:t>C=NNH</a:t>
            </a:r>
            <a:r>
              <a:rPr lang="en-IN" altLang="en-US" baseline="-25000" smtClean="0"/>
              <a:t>2</a:t>
            </a:r>
            <a:r>
              <a:rPr lang="en-IN" altLang="en-US" smtClean="0"/>
              <a:t>, followed by:</a:t>
            </a:r>
          </a:p>
          <a:p>
            <a:pPr lvl="1"/>
            <a:r>
              <a:rPr lang="en-IN" altLang="en-US" smtClean="0"/>
              <a:t>Base-catalyzed double-bond migration</a:t>
            </a:r>
          </a:p>
          <a:p>
            <a:pPr lvl="1"/>
            <a:r>
              <a:rPr lang="en-IN" altLang="en-US" smtClean="0"/>
              <a:t>Loss of N</a:t>
            </a:r>
            <a:r>
              <a:rPr lang="en-IN" altLang="en-US" baseline="-25000" smtClean="0"/>
              <a:t>2</a:t>
            </a:r>
            <a:r>
              <a:rPr lang="en-IN" altLang="en-US" smtClean="0"/>
              <a:t> gas to give a carbanion</a:t>
            </a:r>
          </a:p>
          <a:p>
            <a:pPr lvl="1"/>
            <a:r>
              <a:rPr lang="en-IN" altLang="en-US" smtClean="0"/>
              <a:t>Protonation to give the alkane product</a:t>
            </a:r>
            <a:endParaRPr lang="en-US" altLang="en-US" smtClean="0"/>
          </a:p>
          <a:p>
            <a:r>
              <a:rPr lang="en-IN" altLang="en-US" smtClean="0"/>
              <a:t>More useful than catalytic hydrogenation</a:t>
            </a: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19.9 </a:t>
            </a:r>
            <a:r>
              <a:rPr lang="en-IN" altLang="en-US" smtClean="0"/>
              <a:t>- Mechanism</a:t>
            </a:r>
          </a:p>
        </p:txBody>
      </p:sp>
      <p:pic>
        <p:nvPicPr>
          <p:cNvPr id="10547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3282"/>
          <a:stretch>
            <a:fillRect/>
          </a:stretch>
        </p:blipFill>
        <p:spPr>
          <a:xfrm>
            <a:off x="1895475" y="1538288"/>
            <a:ext cx="5527675" cy="49863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19.9 </a:t>
            </a:r>
            <a:r>
              <a:rPr lang="en-IN" altLang="en-US" smtClean="0"/>
              <a:t>- Mechanism</a:t>
            </a:r>
          </a:p>
        </p:txBody>
      </p:sp>
      <p:pic>
        <p:nvPicPr>
          <p:cNvPr id="10752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61" b="-441"/>
          <a:stretch>
            <a:fillRect/>
          </a:stretch>
        </p:blipFill>
        <p:spPr>
          <a:xfrm>
            <a:off x="395288" y="2205038"/>
            <a:ext cx="8493125" cy="39830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IN" dirty="0"/>
              <a:t>Show how you could prepare the following compounds from </a:t>
            </a:r>
            <a:r>
              <a:rPr lang="en-IN" dirty="0" smtClean="0"/>
              <a:t>4-methyl-3-penten-2-one</a:t>
            </a:r>
            <a:r>
              <a:rPr lang="en-IN" dirty="0"/>
              <a:t>, (</a:t>
            </a:r>
            <a:r>
              <a:rPr lang="en-IN" dirty="0" smtClean="0"/>
              <a:t>CH</a:t>
            </a:r>
            <a:r>
              <a:rPr lang="en-IN" baseline="-25000" dirty="0" smtClean="0"/>
              <a:t>3</a:t>
            </a:r>
            <a:r>
              <a:rPr lang="en-IN" dirty="0" smtClean="0"/>
              <a:t>)</a:t>
            </a:r>
            <a:r>
              <a:rPr lang="en-IN" baseline="-25000" dirty="0" smtClean="0"/>
              <a:t>2</a:t>
            </a:r>
            <a:r>
              <a:rPr lang="en-IN" dirty="0" smtClean="0"/>
              <a:t>C=CHCOCH</a:t>
            </a:r>
            <a:r>
              <a:rPr lang="en-IN" baseline="-25000" dirty="0" smtClean="0"/>
              <a:t>3</a:t>
            </a:r>
          </a:p>
          <a:p>
            <a:pPr lvl="1">
              <a:defRPr/>
            </a:pPr>
            <a:endParaRPr lang="en-IN" dirty="0" smtClean="0"/>
          </a:p>
          <a:p>
            <a:pPr lvl="1">
              <a:defRPr/>
            </a:pPr>
            <a:r>
              <a:rPr lang="en-IN" dirty="0" smtClean="0"/>
              <a:t>a)  </a:t>
            </a:r>
          </a:p>
          <a:p>
            <a:pPr lvl="1">
              <a:defRPr/>
            </a:pPr>
            <a:endParaRPr lang="en-IN" dirty="0"/>
          </a:p>
          <a:p>
            <a:pPr lvl="1">
              <a:defRPr/>
            </a:pPr>
            <a:endParaRPr lang="en-IN" dirty="0" smtClean="0"/>
          </a:p>
          <a:p>
            <a:pPr lvl="1">
              <a:defRPr/>
            </a:pPr>
            <a:endParaRPr lang="en-IN" dirty="0" smtClean="0"/>
          </a:p>
          <a:p>
            <a:pPr lvl="1">
              <a:defRPr/>
            </a:pPr>
            <a:r>
              <a:rPr lang="en-IN" dirty="0" smtClean="0"/>
              <a:t>b)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IN" dirty="0"/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IN" dirty="0" smtClean="0"/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IN" dirty="0"/>
          </a:p>
        </p:txBody>
      </p:sp>
      <p:pic>
        <p:nvPicPr>
          <p:cNvPr id="10957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924175"/>
            <a:ext cx="3463925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4695825"/>
            <a:ext cx="3468687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a)   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149725"/>
            <a:ext cx="709295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133600"/>
            <a:ext cx="70770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Nucleophilic Addition of Alcohols: Acetal Formation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Aldehydes and ketones react reversibly with 2 equivalents of an alcohol in the presence of an acid catalyst to yield </a:t>
            </a:r>
            <a:r>
              <a:rPr lang="en-IN" altLang="en-US" b="1" smtClean="0">
                <a:solidFill>
                  <a:srgbClr val="0070C0"/>
                </a:solidFill>
              </a:rPr>
              <a:t>acetals, R</a:t>
            </a:r>
            <a:r>
              <a:rPr lang="en-IN" altLang="en-US" b="1" baseline="-25000" smtClean="0">
                <a:solidFill>
                  <a:srgbClr val="0070C0"/>
                </a:solidFill>
              </a:rPr>
              <a:t>2</a:t>
            </a:r>
            <a:r>
              <a:rPr lang="en-IN" altLang="en-US" b="1" smtClean="0">
                <a:solidFill>
                  <a:srgbClr val="0070C0"/>
                </a:solidFill>
              </a:rPr>
              <a:t>C(OR’)</a:t>
            </a:r>
            <a:r>
              <a:rPr lang="en-IN" altLang="en-US" b="1" baseline="-25000" smtClean="0">
                <a:solidFill>
                  <a:srgbClr val="0070C0"/>
                </a:solidFill>
              </a:rPr>
              <a:t>2</a:t>
            </a:r>
            <a:endParaRPr lang="en-IN" altLang="en-US" smtClean="0">
              <a:solidFill>
                <a:srgbClr val="0070C0"/>
              </a:solidFill>
            </a:endParaRPr>
          </a:p>
          <a:p>
            <a:pPr lvl="1"/>
            <a:r>
              <a:rPr lang="en-IN" altLang="en-US" smtClean="0"/>
              <a:t>Called ketals if derived from a ketone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r>
              <a:rPr lang="en-IN" altLang="en-US" smtClean="0"/>
              <a:t>Under acidic conditions reactivity of the carbonyl group is increased by protonation, so addition of an alcohol occurs rapidly</a:t>
            </a:r>
          </a:p>
          <a:p>
            <a:pPr lvl="1"/>
            <a:endParaRPr lang="en-US" altLang="en-US" smtClean="0"/>
          </a:p>
        </p:txBody>
      </p:sp>
      <p:pic>
        <p:nvPicPr>
          <p:cNvPr id="113668" name="Picture 6" descr="19_u03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194050"/>
            <a:ext cx="5849938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Nucleophilic Addition of Alcohols: Acetal Formation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Nucleophilic addition of an alcohol to the carbonyl group initially yields a hydroxy ether called a </a:t>
            </a:r>
            <a:r>
              <a:rPr lang="en-IN" altLang="en-US" b="1" smtClean="0">
                <a:solidFill>
                  <a:srgbClr val="0070C0"/>
                </a:solidFill>
              </a:rPr>
              <a:t>hemiacetal</a:t>
            </a:r>
          </a:p>
          <a:p>
            <a:pPr lvl="1"/>
            <a:r>
              <a:rPr lang="en-IN" altLang="en-US" smtClean="0"/>
              <a:t>Formed reversibly</a:t>
            </a:r>
          </a:p>
          <a:p>
            <a:r>
              <a:rPr lang="en-IN" altLang="en-US" smtClean="0"/>
              <a:t>Reaction can be driven either forward or backward depending on the conditions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endParaRPr lang="en-US" altLang="en-US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19.10</a:t>
            </a:r>
            <a:r>
              <a:rPr lang="en-IN" altLang="en-US" smtClean="0"/>
              <a:t> - Mechanism</a:t>
            </a:r>
          </a:p>
        </p:txBody>
      </p:sp>
      <p:pic>
        <p:nvPicPr>
          <p:cNvPr id="11776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47" y="1384300"/>
            <a:ext cx="2797956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FF0000"/>
                </a:solidFill>
              </a:rPr>
              <a:t>Figure 19.10</a:t>
            </a:r>
            <a:r>
              <a:rPr lang="en-IN" altLang="en-US" smtClean="0"/>
              <a:t> - Mechanism</a:t>
            </a:r>
          </a:p>
        </p:txBody>
      </p:sp>
      <p:pic>
        <p:nvPicPr>
          <p:cNvPr id="11981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" t="45729" r="983" b="-475"/>
          <a:stretch>
            <a:fillRect/>
          </a:stretch>
        </p:blipFill>
        <p:spPr>
          <a:xfrm>
            <a:off x="2182813" y="1484313"/>
            <a:ext cx="5135562" cy="51323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Aldehydes and Ketones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>
                <a:solidFill>
                  <a:srgbClr val="0070C0"/>
                </a:solidFill>
              </a:rPr>
              <a:t>Aldehydes (RCHO)</a:t>
            </a:r>
            <a:r>
              <a:rPr lang="en-US" altLang="en-US" smtClean="0"/>
              <a:t> and </a:t>
            </a:r>
            <a:r>
              <a:rPr lang="en-US" altLang="en-US" b="1" smtClean="0">
                <a:solidFill>
                  <a:srgbClr val="0070C0"/>
                </a:solidFill>
              </a:rPr>
              <a:t>ketones (R</a:t>
            </a:r>
            <a:r>
              <a:rPr lang="en-US" altLang="en-US" b="1" baseline="-25000" smtClean="0">
                <a:solidFill>
                  <a:srgbClr val="0070C0"/>
                </a:solidFill>
              </a:rPr>
              <a:t>2</a:t>
            </a:r>
            <a:r>
              <a:rPr lang="en-US" altLang="en-US" b="1" smtClean="0">
                <a:solidFill>
                  <a:srgbClr val="0070C0"/>
                </a:solidFill>
              </a:rPr>
              <a:t>CO)</a:t>
            </a:r>
            <a:r>
              <a:rPr lang="en-US" altLang="en-US" smtClean="0"/>
              <a:t> are characterized by the carbonyl functional group (C=O)</a:t>
            </a:r>
          </a:p>
          <a:p>
            <a:r>
              <a:rPr lang="en-US" altLang="en-US" smtClean="0"/>
              <a:t>The compounds occur widely in nature as intermediates in metabolism and biosynthesis</a:t>
            </a:r>
          </a:p>
        </p:txBody>
      </p:sp>
      <p:pic>
        <p:nvPicPr>
          <p:cNvPr id="11268" name="Picture 6" descr="19_u0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3683000"/>
            <a:ext cx="5900737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Uses of Acetals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Acetals can serve as protecting groups for aldehydes and ketones </a:t>
            </a:r>
          </a:p>
          <a:p>
            <a:r>
              <a:rPr lang="en-US" altLang="en-US" smtClean="0"/>
              <a:t>Easier to use a diol to form a cyclic acetal</a:t>
            </a:r>
          </a:p>
        </p:txBody>
      </p:sp>
      <p:pic>
        <p:nvPicPr>
          <p:cNvPr id="121860" name="Picture 6" descr="19_u04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63" y="3429000"/>
            <a:ext cx="6489700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228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Show the structure of the acetal obtained by acid-catalyzed reaction of 2-pentanone with 1,3-propanediol</a:t>
            </a:r>
          </a:p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</p:txBody>
      </p:sp>
      <p:pic>
        <p:nvPicPr>
          <p:cNvPr id="1228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3546475"/>
            <a:ext cx="74326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Nucleophilic Addition of Phosphorus Ylides: The Wittig Reaction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Conversion of </a:t>
            </a:r>
            <a:r>
              <a:rPr lang="en-IN" altLang="en-US" smtClean="0"/>
              <a:t>aldehydes and ketones into alkenes by means nucleophilic addition	</a:t>
            </a:r>
            <a:endParaRPr lang="en-US" altLang="en-US" smtClean="0"/>
          </a:p>
          <a:p>
            <a:r>
              <a:rPr lang="en-IN" altLang="en-US" smtClean="0"/>
              <a:t>Triphenylphosphorus</a:t>
            </a:r>
            <a:r>
              <a:rPr lang="en-US" altLang="en-US" smtClean="0"/>
              <a:t> ylide adds to an aldehyde or ketone to yield a </a:t>
            </a:r>
            <a:r>
              <a:rPr lang="en-IN" altLang="en-US" smtClean="0"/>
              <a:t>four-membered cyclic intermediate called an oxaphosphetane</a:t>
            </a:r>
          </a:p>
          <a:p>
            <a:pPr lvl="1"/>
            <a:r>
              <a:rPr lang="en-US" altLang="en-US" smtClean="0"/>
              <a:t>The intermediate spontaneously decomposes to give an </a:t>
            </a:r>
            <a:r>
              <a:rPr lang="en-IN" altLang="en-US" smtClean="0"/>
              <a:t>alkene plus triphenylphosphine oxide</a:t>
            </a:r>
          </a:p>
          <a:p>
            <a:pPr lvl="1"/>
            <a:endParaRPr lang="en-IN" altLang="en-US" smtClean="0"/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Nucleophilic Addition of Phosphorus Ylides: The Wittig Reaction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Triphenylphosphine is a good nucleophile in S</a:t>
            </a:r>
            <a:r>
              <a:rPr lang="en-IN" altLang="en-US" baseline="-25000" smtClean="0"/>
              <a:t>N</a:t>
            </a:r>
            <a:r>
              <a:rPr lang="en-IN" altLang="en-US" smtClean="0"/>
              <a:t>2 reactions</a:t>
            </a:r>
          </a:p>
          <a:p>
            <a:pPr lvl="1"/>
            <a:r>
              <a:rPr lang="en-IN" altLang="en-US" smtClean="0"/>
              <a:t>Yields alkyltriphenylphosphonium salts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r>
              <a:rPr lang="en-IN" altLang="en-US" smtClean="0"/>
              <a:t>Cannot be used to prepare tetrasubstituted alkenes due to steric hindrance</a:t>
            </a:r>
          </a:p>
          <a:p>
            <a:endParaRPr lang="en-US" altLang="en-US" smtClean="0"/>
          </a:p>
        </p:txBody>
      </p:sp>
      <p:pic>
        <p:nvPicPr>
          <p:cNvPr id="128004" name="Picture 6" descr="19_u04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2886075"/>
            <a:ext cx="584993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0EFDD"/>
              </a:clrFrom>
              <a:clrTo>
                <a:srgbClr val="F0EF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7"/>
          <a:stretch>
            <a:fillRect/>
          </a:stretch>
        </p:blipFill>
        <p:spPr bwMode="auto">
          <a:xfrm>
            <a:off x="1770063" y="1295400"/>
            <a:ext cx="5768975" cy="531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1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Mechanism of the Wittig Reaction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Nucleophilic Addition of Phosphorus Ylides: The Wittig Reaction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Addition of CH</a:t>
            </a:r>
            <a:r>
              <a:rPr lang="en-US" altLang="en-US" baseline="-25000" smtClean="0"/>
              <a:t>3</a:t>
            </a:r>
            <a:r>
              <a:rPr lang="en-US" altLang="en-US" smtClean="0"/>
              <a:t>MgBr to cyclohexanone and dehydration with </a:t>
            </a:r>
            <a:r>
              <a:rPr lang="en-IN" altLang="en-US" smtClean="0"/>
              <a:t>POCl</a:t>
            </a:r>
            <a:r>
              <a:rPr lang="en-IN" altLang="en-US" baseline="-25000" smtClean="0"/>
              <a:t>3</a:t>
            </a:r>
            <a:r>
              <a:rPr lang="en-US" altLang="en-US" smtClean="0"/>
              <a:t>, yields a mixture of two alkenes of ratio (9:1)</a:t>
            </a:r>
          </a:p>
        </p:txBody>
      </p:sp>
      <p:pic>
        <p:nvPicPr>
          <p:cNvPr id="132100" name="Picture 6" descr="19_u04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2636838"/>
            <a:ext cx="5851525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What carbonyl compound and what phosphorus ylide might be used to prepare the following compounds</a:t>
            </a:r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a)  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b)</a:t>
            </a:r>
          </a:p>
          <a:p>
            <a:endParaRPr lang="en-IN" altLang="en-US" smtClean="0"/>
          </a:p>
        </p:txBody>
      </p:sp>
      <p:pic>
        <p:nvPicPr>
          <p:cNvPr id="13414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798763"/>
            <a:ext cx="2511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868863"/>
            <a:ext cx="2574925" cy="12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a) 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r>
              <a:rPr lang="en-IN" altLang="en-US" smtClean="0"/>
              <a:t>b)</a:t>
            </a:r>
          </a:p>
          <a:p>
            <a:pPr lvl="1"/>
            <a:endParaRPr lang="en-IN" altLang="en-US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581525"/>
            <a:ext cx="6870700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887538"/>
            <a:ext cx="56769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Biological Reductions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 smtClean="0">
                <a:solidFill>
                  <a:srgbClr val="0070C0"/>
                </a:solidFill>
              </a:rPr>
              <a:t>Cannizzaro reaction</a:t>
            </a:r>
            <a:r>
              <a:rPr lang="en-IN" altLang="en-US" smtClean="0"/>
              <a:t>: Nucleophilic addition of OH</a:t>
            </a:r>
            <a:r>
              <a:rPr lang="en-IN" altLang="en-US" baseline="30000" smtClean="0"/>
              <a:t>-</a:t>
            </a:r>
            <a:r>
              <a:rPr lang="en-IN" altLang="en-US" smtClean="0"/>
              <a:t> to an aldehyde to give a tetrahedral intermediate, which expels hydride ion as a leaving group and is thereby oxidized</a:t>
            </a:r>
          </a:p>
          <a:p>
            <a:pPr lvl="1"/>
            <a:r>
              <a:rPr lang="fr-FR" altLang="en-US" smtClean="0"/>
              <a:t>A second aldehyde molecule accepts </a:t>
            </a:r>
            <a:r>
              <a:rPr lang="en-IN" altLang="en-US" smtClean="0"/>
              <a:t>the hydride ion in another nucleophilic addition step and is thereby reduced</a:t>
            </a:r>
            <a:endParaRPr lang="en-US" altLang="en-US" smtClean="0"/>
          </a:p>
        </p:txBody>
      </p:sp>
      <p:pic>
        <p:nvPicPr>
          <p:cNvPr id="138244" name="Picture 6" descr="19_u05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4076700"/>
            <a:ext cx="53244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dirty="0" smtClean="0">
                <a:solidFill>
                  <a:srgbClr val="FF0000"/>
                </a:solidFill>
              </a:rPr>
              <a:t>Figure 19.12 </a:t>
            </a:r>
            <a:r>
              <a:rPr lang="en-IN" altLang="en-US" sz="3200" dirty="0" smtClean="0"/>
              <a:t>-</a:t>
            </a:r>
            <a:r>
              <a:rPr lang="en-IN" altLang="en-US" sz="3200" b="1" dirty="0" smtClean="0"/>
              <a:t> </a:t>
            </a:r>
            <a:r>
              <a:rPr lang="en-IN" altLang="en-US" sz="3200" dirty="0" smtClean="0"/>
              <a:t>Mechanism </a:t>
            </a:r>
            <a:r>
              <a:rPr lang="en-IN" altLang="en-US" sz="3200" dirty="0" smtClean="0"/>
              <a:t>of Biological </a:t>
            </a:r>
            <a:r>
              <a:rPr lang="en-IN" altLang="en-US" sz="3200" dirty="0" smtClean="0"/>
              <a:t>Aldehyde and </a:t>
            </a:r>
            <a:r>
              <a:rPr lang="en-IN" altLang="en-US" sz="3200" dirty="0" smtClean="0"/>
              <a:t>Ketone Reductions</a:t>
            </a:r>
            <a:endParaRPr lang="en-IN" altLang="en-US" sz="3200" dirty="0" smtClean="0"/>
          </a:p>
        </p:txBody>
      </p:sp>
      <p:pic>
        <p:nvPicPr>
          <p:cNvPr id="14029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45" y="1384300"/>
            <a:ext cx="6665559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Aldehydes and Ketones</a:t>
            </a:r>
          </a:p>
        </p:txBody>
      </p:sp>
      <p:sp>
        <p:nvSpPr>
          <p:cNvPr id="13315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Aldehydes are named by replacing the terminal  –e of the corresponding alkane name with –al</a:t>
            </a:r>
          </a:p>
          <a:p>
            <a:r>
              <a:rPr lang="en-US" altLang="en-US" smtClean="0"/>
              <a:t>Parent chain must contain the –CHO group</a:t>
            </a:r>
          </a:p>
          <a:p>
            <a:pPr lvl="1"/>
            <a:r>
              <a:rPr lang="en-US" altLang="en-US" smtClean="0"/>
              <a:t>–CHO carbon is numbered as C1</a:t>
            </a:r>
          </a:p>
          <a:p>
            <a:r>
              <a:rPr lang="en-US" altLang="en-US" smtClean="0"/>
              <a:t>If the –CHO group is attached to a ring, use the suffix carbaldehyde</a:t>
            </a:r>
          </a:p>
        </p:txBody>
      </p:sp>
      <p:pic>
        <p:nvPicPr>
          <p:cNvPr id="1331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4164013"/>
            <a:ext cx="44323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42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When </a:t>
            </a:r>
            <a:r>
              <a:rPr lang="en-IN" altLang="en-US" i="1" smtClean="0"/>
              <a:t>o</a:t>
            </a:r>
            <a:r>
              <a:rPr lang="en-IN" altLang="en-US" smtClean="0"/>
              <a:t>-phthalaldehyde is treated with base, </a:t>
            </a:r>
            <a:r>
              <a:rPr lang="en-IN" altLang="en-US" i="1" smtClean="0"/>
              <a:t>o</a:t>
            </a:r>
            <a:r>
              <a:rPr lang="en-IN" altLang="en-US" smtClean="0"/>
              <a:t>-(hydroxymethyl)benzoic acid is formed</a:t>
            </a:r>
          </a:p>
          <a:p>
            <a:pPr lvl="1"/>
            <a:r>
              <a:rPr lang="en-IN" altLang="en-US" smtClean="0"/>
              <a:t> Show the mechanism of this reaction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/>
            <a:endParaRPr lang="en-IN" altLang="en-US" smtClean="0"/>
          </a:p>
        </p:txBody>
      </p:sp>
      <p:pic>
        <p:nvPicPr>
          <p:cNvPr id="14234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284538"/>
            <a:ext cx="61531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43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pPr lvl="1">
              <a:spcBef>
                <a:spcPts val="500"/>
              </a:spcBef>
            </a:pPr>
            <a:r>
              <a:rPr lang="en-IN" altLang="en-US" smtClean="0"/>
              <a:t>Step 1 - Addition of –OH</a:t>
            </a:r>
          </a:p>
          <a:p>
            <a:pPr lvl="1">
              <a:spcBef>
                <a:spcPts val="500"/>
              </a:spcBef>
            </a:pPr>
            <a:r>
              <a:rPr lang="en-IN" altLang="en-US" smtClean="0"/>
              <a:t>Step 2 - Expulsion, addition of –H</a:t>
            </a:r>
          </a:p>
          <a:p>
            <a:pPr lvl="1">
              <a:spcBef>
                <a:spcPts val="500"/>
              </a:spcBef>
            </a:pPr>
            <a:r>
              <a:rPr lang="en-IN" altLang="en-US" smtClean="0"/>
              <a:t>Step 3 - Proton transfer</a:t>
            </a:r>
          </a:p>
          <a:p>
            <a:pPr lvl="1">
              <a:spcBef>
                <a:spcPts val="500"/>
              </a:spcBef>
            </a:pPr>
            <a:r>
              <a:rPr lang="en-IN" altLang="en-US" smtClean="0"/>
              <a:t>Step 4 - Protonation</a:t>
            </a:r>
          </a:p>
          <a:p>
            <a:endParaRPr lang="en-IN" altLang="en-US" smtClean="0"/>
          </a:p>
          <a:p>
            <a:pPr lvl="1"/>
            <a:endParaRPr lang="en-IN" altLang="en-US" smtClean="0"/>
          </a:p>
        </p:txBody>
      </p:sp>
      <p:pic>
        <p:nvPicPr>
          <p:cNvPr id="14336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376363"/>
            <a:ext cx="5160963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smtClean="0"/>
              <a:t>Conjugate Nucleophilic Addition to </a:t>
            </a:r>
            <a:br>
              <a:rPr lang="en-US" altLang="en-US" sz="3000" smtClean="0"/>
            </a:br>
            <a:r>
              <a:rPr lang="en-US" altLang="en-US" sz="3000" smtClean="0">
                <a:sym typeface="Symbol" panose="05050102010706020507" pitchFamily="18" charset="2"/>
              </a:rPr>
              <a:t></a:t>
            </a:r>
            <a:r>
              <a:rPr lang="en-US" altLang="en-US" sz="3000" smtClean="0"/>
              <a:t>-Unsaturated Aldehydes and Ketones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65288" y="1616869"/>
            <a:ext cx="4181475" cy="4876800"/>
          </a:xfrm>
        </p:spPr>
        <p:txBody>
          <a:bodyPr/>
          <a:lstStyle/>
          <a:p>
            <a:r>
              <a:rPr lang="en-IN" altLang="en-US" b="1" dirty="0" smtClean="0">
                <a:solidFill>
                  <a:srgbClr val="0070C0"/>
                </a:solidFill>
              </a:rPr>
              <a:t>1,2-addition</a:t>
            </a:r>
            <a:r>
              <a:rPr lang="en-IN" altLang="en-US" dirty="0" smtClean="0"/>
              <a:t>: Addition of a nucleophile directly to the carbonyl group</a:t>
            </a:r>
            <a:endParaRPr lang="en-IN" altLang="en-US" dirty="0" smtClean="0">
              <a:solidFill>
                <a:srgbClr val="0070C0"/>
              </a:solidFill>
            </a:endParaRPr>
          </a:p>
          <a:p>
            <a:r>
              <a:rPr lang="en-IN" altLang="en-US" b="1" dirty="0" smtClean="0">
                <a:solidFill>
                  <a:srgbClr val="0070C0"/>
                </a:solidFill>
              </a:rPr>
              <a:t>Conjugate addition</a:t>
            </a:r>
            <a:r>
              <a:rPr lang="en-IN" altLang="en-US" dirty="0" smtClean="0">
                <a:solidFill>
                  <a:srgbClr val="0070C0"/>
                </a:solidFill>
              </a:rPr>
              <a:t> </a:t>
            </a:r>
            <a:r>
              <a:rPr lang="en-IN" altLang="en-US" dirty="0" smtClean="0"/>
              <a:t>(</a:t>
            </a:r>
            <a:r>
              <a:rPr lang="en-IN" altLang="en-US" b="1" dirty="0" smtClean="0">
                <a:solidFill>
                  <a:srgbClr val="0070C0"/>
                </a:solidFill>
              </a:rPr>
              <a:t>1,4-addition</a:t>
            </a:r>
            <a:r>
              <a:rPr lang="en-IN" altLang="en-US" dirty="0" smtClean="0"/>
              <a:t>):</a:t>
            </a:r>
            <a:r>
              <a:rPr lang="en-IN" altLang="en-US" b="1" dirty="0" smtClean="0"/>
              <a:t> </a:t>
            </a:r>
            <a:r>
              <a:rPr lang="en-US" altLang="en-US" dirty="0" smtClean="0"/>
              <a:t>Addition of a nucleophile to the C=C double bond of an </a:t>
            </a:r>
            <a:r>
              <a:rPr lang="en-US" altLang="en-US" dirty="0" smtClean="0">
                <a:sym typeface="Symbol" panose="05050102010706020507" pitchFamily="18" charset="2"/>
              </a:rPr>
              <a:t></a:t>
            </a:r>
            <a:r>
              <a:rPr lang="en-US" altLang="en-US" dirty="0" smtClean="0"/>
              <a:t>-unsaturated aldehyde or ketone </a:t>
            </a:r>
          </a:p>
        </p:txBody>
      </p:sp>
      <p:pic>
        <p:nvPicPr>
          <p:cNvPr id="146436" name="Picture 6" descr="19_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205038"/>
            <a:ext cx="4721225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smtClean="0"/>
              <a:t>Conjugate Nucleophilic Addition to </a:t>
            </a:r>
            <a:br>
              <a:rPr lang="en-US" altLang="en-US" sz="3000" smtClean="0"/>
            </a:br>
            <a:r>
              <a:rPr lang="en-US" altLang="en-US" sz="3000" smtClean="0">
                <a:sym typeface="Symbol" panose="05050102010706020507" pitchFamily="18" charset="2"/>
              </a:rPr>
              <a:t></a:t>
            </a:r>
            <a:r>
              <a:rPr lang="en-US" altLang="en-US" sz="3000" smtClean="0"/>
              <a:t>-Unsaturated Aldehydes and Ketones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Conjugate addition of amines</a:t>
            </a:r>
          </a:p>
          <a:p>
            <a:pPr lvl="1"/>
            <a:r>
              <a:rPr lang="en-US" altLang="en-US" smtClean="0"/>
              <a:t>Primary and secondary amines add to </a:t>
            </a:r>
            <a:r>
              <a:rPr lang="en-US" altLang="en-US" sz="2800" smtClean="0">
                <a:sym typeface="Symbol" panose="05050102010706020507" pitchFamily="18" charset="2"/>
              </a:rPr>
              <a:t>  </a:t>
            </a:r>
            <a:r>
              <a:rPr lang="en-US" altLang="en-US" smtClean="0"/>
              <a:t>-unsaturated aldehydes and ketones to yield </a:t>
            </a:r>
            <a:r>
              <a:rPr lang="en-US" altLang="en-US" sz="2400" smtClean="0">
                <a:sym typeface="Symbol" panose="05050102010706020507" pitchFamily="18" charset="2"/>
              </a:rPr>
              <a:t></a:t>
            </a:r>
            <a:r>
              <a:rPr lang="en-US" altLang="en-US" smtClean="0"/>
              <a:t>-amino aldehydes and ketones</a:t>
            </a:r>
          </a:p>
        </p:txBody>
      </p:sp>
      <p:pic>
        <p:nvPicPr>
          <p:cNvPr id="148484" name="Picture 6" descr="19_u05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3287713"/>
            <a:ext cx="6434137" cy="30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smtClean="0"/>
              <a:t>Conjugate Nucleophilic Addition to </a:t>
            </a:r>
            <a:br>
              <a:rPr lang="en-US" altLang="en-US" sz="3000" smtClean="0"/>
            </a:br>
            <a:r>
              <a:rPr lang="en-US" altLang="en-US" sz="3000" smtClean="0">
                <a:sym typeface="Symbol" panose="05050102010706020507" pitchFamily="18" charset="2"/>
              </a:rPr>
              <a:t></a:t>
            </a:r>
            <a:r>
              <a:rPr lang="en-US" altLang="en-US" sz="3000" smtClean="0"/>
              <a:t>-Unsaturated Aldehydes and Ketones</a:t>
            </a:r>
            <a:endParaRPr lang="en-IN" altLang="en-US" sz="3000" smtClean="0"/>
          </a:p>
        </p:txBody>
      </p:sp>
      <p:sp>
        <p:nvSpPr>
          <p:cNvPr id="150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Conjugate addition of water</a:t>
            </a:r>
          </a:p>
          <a:p>
            <a:pPr lvl="1"/>
            <a:r>
              <a:rPr lang="en-IN" altLang="en-US" smtClean="0"/>
              <a:t>Yields</a:t>
            </a:r>
            <a:r>
              <a:rPr lang="en-IN" altLang="en-US" i="1" smtClean="0"/>
              <a:t> </a:t>
            </a:r>
            <a:r>
              <a:rPr lang="en-US" altLang="en-US" sz="2400" smtClean="0">
                <a:sym typeface="Symbol" panose="05050102010706020507" pitchFamily="18" charset="2"/>
              </a:rPr>
              <a:t></a:t>
            </a:r>
            <a:r>
              <a:rPr lang="en-IN" altLang="en-US" smtClean="0"/>
              <a:t>-hydroxy aldehydes and ketones, by adding reversibly to</a:t>
            </a:r>
            <a:r>
              <a:rPr lang="en-IN" altLang="en-US" i="1" smtClean="0"/>
              <a:t> </a:t>
            </a:r>
            <a:r>
              <a:rPr lang="en-US" altLang="en-US" sz="2800" smtClean="0">
                <a:sym typeface="Symbol" panose="05050102010706020507" pitchFamily="18" charset="2"/>
              </a:rPr>
              <a:t></a:t>
            </a:r>
            <a:r>
              <a:rPr lang="en-IN" altLang="en-US" smtClean="0"/>
              <a:t>-unsaturated aldehydes and ketones</a:t>
            </a:r>
          </a:p>
          <a:p>
            <a:pPr lvl="2"/>
            <a:r>
              <a:rPr lang="en-IN" altLang="en-US" smtClean="0"/>
              <a:t>Position of the equilibrium generally favors unsaturated reactant</a:t>
            </a:r>
          </a:p>
          <a:p>
            <a:pPr lvl="1"/>
            <a:endParaRPr lang="en-IN" altLang="en-US" smtClean="0"/>
          </a:p>
        </p:txBody>
      </p:sp>
      <p:pic>
        <p:nvPicPr>
          <p:cNvPr id="15053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995738"/>
            <a:ext cx="6629400" cy="195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Assign </a:t>
            </a:r>
            <a:r>
              <a:rPr lang="en-IN" altLang="en-US" i="1" smtClean="0"/>
              <a:t>R </a:t>
            </a:r>
            <a:r>
              <a:rPr lang="en-IN" altLang="en-US" smtClean="0"/>
              <a:t>or </a:t>
            </a:r>
            <a:r>
              <a:rPr lang="en-IN" altLang="en-US" i="1" smtClean="0"/>
              <a:t>S </a:t>
            </a:r>
            <a:r>
              <a:rPr lang="en-IN" altLang="en-US" smtClean="0"/>
              <a:t>stereochemistry to the two chirality centers in isocitrate, </a:t>
            </a:r>
          </a:p>
          <a:p>
            <a:pPr lvl="1"/>
            <a:r>
              <a:rPr lang="en-IN" altLang="en-US" smtClean="0"/>
              <a:t>Do OH and H add to the </a:t>
            </a:r>
            <a:r>
              <a:rPr lang="en-IN" altLang="en-US" i="1" smtClean="0"/>
              <a:t>Si </a:t>
            </a:r>
            <a:r>
              <a:rPr lang="en-IN" altLang="en-US" smtClean="0"/>
              <a:t>face or the </a:t>
            </a:r>
            <a:r>
              <a:rPr lang="en-IN" altLang="en-US" i="1" smtClean="0"/>
              <a:t>Re </a:t>
            </a:r>
            <a:r>
              <a:rPr lang="en-IN" altLang="en-US" smtClean="0"/>
              <a:t>face of the double bond?</a:t>
            </a:r>
          </a:p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The –OH group adds to the </a:t>
            </a:r>
            <a:r>
              <a:rPr lang="en-IN" altLang="en-US" i="1" smtClean="0"/>
              <a:t>Re </a:t>
            </a:r>
            <a:r>
              <a:rPr lang="en-IN" altLang="en-US" smtClean="0"/>
              <a:t>face at carbon 2</a:t>
            </a:r>
          </a:p>
          <a:p>
            <a:pPr lvl="1"/>
            <a:r>
              <a:rPr lang="en-IN" altLang="en-US" smtClean="0"/>
              <a:t>–H</a:t>
            </a:r>
            <a:r>
              <a:rPr lang="en-IN" altLang="en-US" baseline="30000" smtClean="0"/>
              <a:t>+</a:t>
            </a:r>
            <a:r>
              <a:rPr lang="en-IN" altLang="en-US" sz="1400" smtClean="0"/>
              <a:t> </a:t>
            </a:r>
            <a:r>
              <a:rPr lang="en-IN" altLang="en-US" smtClean="0"/>
              <a:t>adds to the </a:t>
            </a:r>
            <a:r>
              <a:rPr lang="en-IN" altLang="en-US" i="1" smtClean="0"/>
              <a:t>Re </a:t>
            </a:r>
            <a:r>
              <a:rPr lang="en-IN" altLang="en-US" smtClean="0"/>
              <a:t>face at carbon 3</a:t>
            </a:r>
          </a:p>
          <a:p>
            <a:pPr lvl="1"/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pic>
        <p:nvPicPr>
          <p:cNvPr id="15360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70549"/>
            <a:ext cx="8210550" cy="393290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smtClean="0"/>
              <a:t>Conjugate Nucleophilic Addition to </a:t>
            </a:r>
            <a:br>
              <a:rPr lang="en-US" altLang="en-US" sz="3000" smtClean="0"/>
            </a:br>
            <a:r>
              <a:rPr lang="en-US" altLang="en-US" sz="3000" smtClean="0">
                <a:sym typeface="Symbol" panose="05050102010706020507" pitchFamily="18" charset="2"/>
              </a:rPr>
              <a:t></a:t>
            </a:r>
            <a:r>
              <a:rPr lang="en-US" altLang="en-US" sz="3000" smtClean="0"/>
              <a:t>-Unsaturated Aldehydes and Ketones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Organocopper Reactions</a:t>
            </a:r>
          </a:p>
          <a:p>
            <a:pPr lvl="1"/>
            <a:r>
              <a:rPr lang="en-US" altLang="en-US" smtClean="0"/>
              <a:t>Reaction of an </a:t>
            </a:r>
            <a:r>
              <a:rPr lang="en-US" altLang="en-US" sz="2800" smtClean="0">
                <a:sym typeface="Symbol" panose="05050102010706020507" pitchFamily="18" charset="2"/>
              </a:rPr>
              <a:t></a:t>
            </a:r>
            <a:r>
              <a:rPr lang="en-US" altLang="en-US" smtClean="0"/>
              <a:t>-unsaturated ketone with a lithium diorganocopper reagent</a:t>
            </a:r>
          </a:p>
          <a:p>
            <a:pPr lvl="2"/>
            <a:r>
              <a:rPr lang="en-US" altLang="en-US" smtClean="0"/>
              <a:t>Diorganocopper reagents form by reaction of 1 equivalent of cuprous iodide and 2 equivalents of organolithium</a:t>
            </a:r>
          </a:p>
          <a:p>
            <a:pPr lvl="1"/>
            <a:r>
              <a:rPr lang="en-US" altLang="en-US" smtClean="0"/>
              <a:t>1</a:t>
            </a:r>
            <a:r>
              <a:rPr lang="en-US" altLang="en-US" smtClean="0">
                <a:sym typeface="Symbol" panose="05050102010706020507" pitchFamily="18" charset="2"/>
              </a:rPr>
              <a:t>, 2, 3</a:t>
            </a:r>
            <a:r>
              <a:rPr lang="en-US" altLang="en-US" smtClean="0"/>
              <a:t> alkyl, aryl, and alkenyl groups react</a:t>
            </a:r>
          </a:p>
          <a:p>
            <a:pPr lvl="2"/>
            <a:r>
              <a:rPr lang="en-IN" altLang="en-US" smtClean="0"/>
              <a:t>Alkynyl groups react poorly</a:t>
            </a:r>
          </a:p>
          <a:p>
            <a:pPr lvl="1"/>
            <a:endParaRPr lang="en-US" altLang="en-US" smtClean="0"/>
          </a:p>
        </p:txBody>
      </p:sp>
      <p:pic>
        <p:nvPicPr>
          <p:cNvPr id="156676" name="Picture 6" descr="19_u06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4437063"/>
            <a:ext cx="3409950" cy="225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smtClean="0"/>
              <a:t>Conjugate Nucleophilic Addition to </a:t>
            </a:r>
            <a:br>
              <a:rPr lang="en-US" altLang="en-US" sz="3000" smtClean="0"/>
            </a:br>
            <a:r>
              <a:rPr lang="en-US" altLang="en-US" sz="3000" smtClean="0">
                <a:sym typeface="Symbol" panose="05050102010706020507" pitchFamily="18" charset="2"/>
              </a:rPr>
              <a:t></a:t>
            </a:r>
            <a:r>
              <a:rPr lang="en-US" altLang="en-US" sz="3000" smtClean="0"/>
              <a:t>-Unsaturated Aldehydes and Ketones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Conjugate nucleophilic addition of a diorganocopper anion, R</a:t>
            </a:r>
            <a:r>
              <a:rPr lang="en-US" altLang="en-US" baseline="-25000" smtClean="0"/>
              <a:t>2</a:t>
            </a:r>
            <a:r>
              <a:rPr lang="en-US" altLang="en-US" smtClean="0"/>
              <a:t>Cu</a:t>
            </a:r>
            <a:r>
              <a:rPr lang="en-US" altLang="en-US" baseline="30000" smtClean="0"/>
              <a:t>–</a:t>
            </a:r>
            <a:r>
              <a:rPr lang="en-US" altLang="en-US" smtClean="0"/>
              <a:t>, to a ketone</a:t>
            </a:r>
          </a:p>
          <a:p>
            <a:r>
              <a:rPr lang="en-US" altLang="en-US" smtClean="0"/>
              <a:t>Transfer of an R group and elimination of a neutral organocopper species, RCu, gives the final product</a:t>
            </a:r>
          </a:p>
        </p:txBody>
      </p:sp>
      <p:pic>
        <p:nvPicPr>
          <p:cNvPr id="158724" name="Picture 7" descr="19_u06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221163"/>
            <a:ext cx="8574088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How might conjugate addition reactions of lithium diorganocopper reagents be used to synthesize</a:t>
            </a:r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endParaRPr lang="en-IN" altLang="en-US" smtClean="0"/>
          </a:p>
          <a:p>
            <a:r>
              <a:rPr lang="en-IN" altLang="en-US" smtClean="0"/>
              <a:t>Solution: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</p:txBody>
      </p:sp>
      <p:pic>
        <p:nvPicPr>
          <p:cNvPr id="16077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492375"/>
            <a:ext cx="21907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4951413"/>
            <a:ext cx="6800850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Aldehydes and Ketones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terminal –e of the alkane name is replaced with –one</a:t>
            </a:r>
          </a:p>
          <a:p>
            <a:r>
              <a:rPr lang="en-US" altLang="en-US" smtClean="0"/>
              <a:t>Parent chain is the longest one that contains the ketone group</a:t>
            </a:r>
          </a:p>
          <a:p>
            <a:pPr lvl="1"/>
            <a:r>
              <a:rPr lang="en-US" altLang="en-US" smtClean="0"/>
              <a:t>Numbering begins at the end nearer to the carbonyl carbon</a:t>
            </a:r>
          </a:p>
        </p:txBody>
      </p:sp>
      <p:pic>
        <p:nvPicPr>
          <p:cNvPr id="15364" name="Picture 6" descr="19_u00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4246563"/>
            <a:ext cx="8305800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Spectroscopy of Aldehydes and Ketones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Infrared Spectroscopy</a:t>
            </a:r>
          </a:p>
          <a:p>
            <a:pPr lvl="1"/>
            <a:r>
              <a:rPr lang="en-US" altLang="en-US" smtClean="0"/>
              <a:t>Aldehydes and ketones show a strong C=O peak from 1660 to 1770 cm</a:t>
            </a:r>
            <a:r>
              <a:rPr lang="en-US" altLang="en-US" baseline="30000" smtClean="0"/>
              <a:t>-1</a:t>
            </a:r>
          </a:p>
          <a:p>
            <a:pPr lvl="1"/>
            <a:r>
              <a:rPr lang="en-US" altLang="en-US" smtClean="0"/>
              <a:t>Aldehydes show two characteristic C–H absorptions in the 2720 to 2820 cm</a:t>
            </a:r>
            <a:r>
              <a:rPr lang="en-US" altLang="en-US" baseline="30000" smtClean="0"/>
              <a:t>-1</a:t>
            </a:r>
            <a:r>
              <a:rPr lang="en-US" altLang="en-US" smtClean="0"/>
              <a:t> range</a:t>
            </a:r>
          </a:p>
          <a:p>
            <a:pPr lvl="1"/>
            <a:r>
              <a:rPr lang="en-US" altLang="en-US" smtClean="0"/>
              <a:t>The bond’s force constant is lowered as a result of delocalization of vinyl/aryl groups</a:t>
            </a:r>
          </a:p>
          <a:p>
            <a:pPr lvl="2"/>
            <a:r>
              <a:rPr lang="en-US" altLang="en-US" smtClean="0"/>
              <a:t>Lowers vibrational frequency</a:t>
            </a:r>
          </a:p>
          <a:p>
            <a:pPr lvl="1"/>
            <a:r>
              <a:rPr lang="en-IN" altLang="en-US" smtClean="0"/>
              <a:t>Angle strain in the carbonyl group raises the absorption position</a:t>
            </a:r>
            <a:endParaRPr lang="en-US" altLang="en-US" smtClean="0"/>
          </a:p>
          <a:p>
            <a:pPr lvl="2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smtClean="0">
                <a:solidFill>
                  <a:srgbClr val="FF0000"/>
                </a:solidFill>
              </a:rPr>
              <a:t>Figure 19.14 </a:t>
            </a:r>
            <a:r>
              <a:rPr lang="en-IN" altLang="en-US" sz="3200" smtClean="0"/>
              <a:t>-</a:t>
            </a:r>
            <a:r>
              <a:rPr lang="en-IN" altLang="en-US" sz="3200" b="1" smtClean="0"/>
              <a:t> </a:t>
            </a:r>
            <a:r>
              <a:rPr lang="en-IN" altLang="en-US" sz="3200" smtClean="0"/>
              <a:t>Infrared spectra of </a:t>
            </a:r>
            <a:r>
              <a:rPr lang="en-IN" altLang="en-US" sz="3200" b="1" smtClean="0"/>
              <a:t>(a) </a:t>
            </a:r>
            <a:r>
              <a:rPr lang="en-IN" altLang="en-US" sz="3200" smtClean="0"/>
              <a:t>benzaldehyde and </a:t>
            </a:r>
            <a:r>
              <a:rPr lang="en-IN" altLang="en-US" sz="3200" b="1" smtClean="0"/>
              <a:t>(b) </a:t>
            </a:r>
            <a:r>
              <a:rPr lang="en-IN" altLang="en-US" sz="3200" smtClean="0"/>
              <a:t>cyclohexanone</a:t>
            </a:r>
            <a:endParaRPr lang="en-US" altLang="en-US" sz="3200" smtClean="0"/>
          </a:p>
        </p:txBody>
      </p:sp>
      <p:pic>
        <p:nvPicPr>
          <p:cNvPr id="164867" name="Picture 6" descr="19_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563688"/>
            <a:ext cx="7226300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600" b="1" smtClean="0">
                <a:solidFill>
                  <a:srgbClr val="FF0000"/>
                </a:solidFill>
              </a:rPr>
              <a:t>Table 19.2</a:t>
            </a:r>
            <a:r>
              <a:rPr lang="en-IN" altLang="en-US" sz="3600" smtClean="0"/>
              <a:t> - Infrared Absorptions of Some Aldehydes and Ketones</a:t>
            </a:r>
            <a:endParaRPr lang="en-US" altLang="en-US" sz="3600" smtClean="0"/>
          </a:p>
        </p:txBody>
      </p:sp>
      <p:pic>
        <p:nvPicPr>
          <p:cNvPr id="16691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052638"/>
            <a:ext cx="8312150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Where would you expect each of the following compounds to absorb in the IR spectrum</a:t>
            </a:r>
          </a:p>
          <a:p>
            <a:pPr lvl="1"/>
            <a:r>
              <a:rPr lang="en-IN" altLang="en-US" smtClean="0"/>
              <a:t>a) 4-Penten-2-one </a:t>
            </a:r>
          </a:p>
          <a:p>
            <a:pPr lvl="1"/>
            <a:r>
              <a:rPr lang="en-IN" altLang="en-US" smtClean="0"/>
              <a:t>b) 3-Penten-2-one</a:t>
            </a:r>
          </a:p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a) H</a:t>
            </a:r>
            <a:r>
              <a:rPr lang="en-IN" altLang="en-US" baseline="-25000" smtClean="0"/>
              <a:t>2</a:t>
            </a:r>
            <a:r>
              <a:rPr lang="en-IN" altLang="en-US" smtClean="0"/>
              <a:t>C=CHCH</a:t>
            </a:r>
            <a:r>
              <a:rPr lang="en-IN" altLang="en-US" baseline="-25000" smtClean="0"/>
              <a:t>2</a:t>
            </a:r>
            <a:r>
              <a:rPr lang="en-IN" altLang="en-US" smtClean="0"/>
              <a:t>COCH</a:t>
            </a:r>
            <a:r>
              <a:rPr lang="en-IN" altLang="en-US" baseline="-25000" smtClean="0"/>
              <a:t>3</a:t>
            </a:r>
            <a:r>
              <a:rPr lang="en-IN" altLang="en-US" sz="1400" smtClean="0"/>
              <a:t> </a:t>
            </a:r>
            <a:r>
              <a:rPr lang="en-IN" altLang="en-US" smtClean="0"/>
              <a:t>absorbs at 1715 cm</a:t>
            </a:r>
            <a:r>
              <a:rPr lang="en-IN" altLang="en-US" baseline="30000" smtClean="0"/>
              <a:t>-1</a:t>
            </a:r>
          </a:p>
          <a:p>
            <a:pPr lvl="2"/>
            <a:r>
              <a:rPr lang="en-IN" altLang="en-US" smtClean="0"/>
              <a:t>Not an α,</a:t>
            </a:r>
            <a:r>
              <a:rPr lang="en-IN" altLang="en-US" i="1" smtClean="0"/>
              <a:t>ß</a:t>
            </a:r>
            <a:r>
              <a:rPr lang="en-IN" altLang="en-US" smtClean="0"/>
              <a:t>-unsaturated ketone</a:t>
            </a:r>
          </a:p>
          <a:p>
            <a:pPr lvl="1"/>
            <a:r>
              <a:rPr lang="en-IN" altLang="en-US" smtClean="0"/>
              <a:t>b) CH</a:t>
            </a:r>
            <a:r>
              <a:rPr lang="en-IN" altLang="en-US" baseline="-25000" smtClean="0"/>
              <a:t>3</a:t>
            </a:r>
            <a:r>
              <a:rPr lang="en-IN" altLang="en-US" smtClean="0"/>
              <a:t>CH=CHCOCH</a:t>
            </a:r>
            <a:r>
              <a:rPr lang="en-IN" altLang="en-US" baseline="-25000" smtClean="0"/>
              <a:t>3</a:t>
            </a:r>
            <a:r>
              <a:rPr lang="en-IN" altLang="en-US" smtClean="0"/>
              <a:t> absorbs at 1685 cm</a:t>
            </a:r>
            <a:r>
              <a:rPr lang="en-IN" altLang="en-US" baseline="30000" smtClean="0"/>
              <a:t>-1</a:t>
            </a:r>
          </a:p>
          <a:p>
            <a:pPr lvl="2"/>
            <a:r>
              <a:rPr lang="en-IN" altLang="en-US" smtClean="0"/>
              <a:t>Is an α,</a:t>
            </a:r>
            <a:r>
              <a:rPr lang="en-IN" altLang="en-US" i="1" smtClean="0"/>
              <a:t>ß</a:t>
            </a:r>
            <a:r>
              <a:rPr lang="en-IN" altLang="en-US" smtClean="0"/>
              <a:t>-unsaturated ketone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Spectroscopy of Aldehydes and Ketones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Nuclear magnetic resonance spectroscopy</a:t>
            </a:r>
          </a:p>
          <a:p>
            <a:pPr lvl="1"/>
            <a:r>
              <a:rPr lang="en-US" altLang="en-US" smtClean="0"/>
              <a:t>Aldehyde proton signals absorb near </a:t>
            </a:r>
            <a:r>
              <a:rPr lang="en-US" altLang="en-US" smtClean="0">
                <a:sym typeface="Symbol" panose="05050102010706020507" pitchFamily="18" charset="2"/>
              </a:rPr>
              <a:t>10  in       </a:t>
            </a:r>
            <a:r>
              <a:rPr lang="en-US" altLang="en-US" baseline="30000" smtClean="0"/>
              <a:t>1</a:t>
            </a:r>
            <a:r>
              <a:rPr lang="en-US" altLang="en-US" smtClean="0"/>
              <a:t>H NMR </a:t>
            </a:r>
          </a:p>
          <a:p>
            <a:pPr lvl="2"/>
            <a:r>
              <a:rPr lang="en-US" altLang="en-US" smtClean="0"/>
              <a:t>Spin-spin coupling with protons on the neighboring carbon, J </a:t>
            </a:r>
            <a:r>
              <a:rPr lang="en-US" altLang="en-US" smtClean="0">
                <a:sym typeface="Symbol" panose="05050102010706020507" pitchFamily="18" charset="2"/>
              </a:rPr>
              <a:t></a:t>
            </a:r>
            <a:r>
              <a:rPr lang="en-US" altLang="en-US" smtClean="0"/>
              <a:t> 3 Hz</a:t>
            </a:r>
          </a:p>
        </p:txBody>
      </p:sp>
      <p:pic>
        <p:nvPicPr>
          <p:cNvPr id="171012" name="Picture 6" descr="19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3600450"/>
            <a:ext cx="8067675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Spectroscopy of Aldehydes and Ketones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altLang="en-US" smtClean="0"/>
              <a:t>Carbonyl-group carbon atoms of aldehydes and ketones</a:t>
            </a:r>
            <a:r>
              <a:rPr lang="en-US" altLang="en-US" smtClean="0"/>
              <a:t> signal is at 190 </a:t>
            </a:r>
            <a:r>
              <a:rPr lang="en-US" altLang="en-US" smtClean="0">
                <a:sym typeface="Symbol" panose="05050102010706020507" pitchFamily="18" charset="2"/>
              </a:rPr>
              <a:t> </a:t>
            </a:r>
            <a:r>
              <a:rPr lang="en-US" altLang="en-US" smtClean="0"/>
              <a:t>to 215 </a:t>
            </a:r>
            <a:r>
              <a:rPr lang="en-US" altLang="en-US" smtClean="0">
                <a:sym typeface="Symbol" panose="05050102010706020507" pitchFamily="18" charset="2"/>
              </a:rPr>
              <a:t></a:t>
            </a:r>
            <a:endParaRPr lang="en-US" altLang="en-US" smtClean="0"/>
          </a:p>
          <a:p>
            <a:pPr lvl="2"/>
            <a:r>
              <a:rPr lang="en-US" altLang="en-US" smtClean="0"/>
              <a:t>No other kinds of carbons absorb in this range</a:t>
            </a:r>
          </a:p>
          <a:p>
            <a:pPr lvl="1"/>
            <a:r>
              <a:rPr lang="en-IN" altLang="en-US" smtClean="0"/>
              <a:t>Saturated aldehyde or ketone carbons absorb in the region from 200 </a:t>
            </a:r>
            <a:r>
              <a:rPr lang="en-US" altLang="en-US" smtClean="0">
                <a:sym typeface="Symbol" panose="05050102010706020507" pitchFamily="18" charset="2"/>
              </a:rPr>
              <a:t> </a:t>
            </a:r>
            <a:r>
              <a:rPr lang="en-IN" altLang="en-US" smtClean="0"/>
              <a:t>to 215 </a:t>
            </a:r>
            <a:r>
              <a:rPr lang="en-US" altLang="en-US" smtClean="0">
                <a:sym typeface="Symbol" panose="05050102010706020507" pitchFamily="18" charset="2"/>
              </a:rPr>
              <a:t></a:t>
            </a:r>
            <a:endParaRPr lang="en-US" altLang="en-US" smtClean="0"/>
          </a:p>
        </p:txBody>
      </p:sp>
      <p:pic>
        <p:nvPicPr>
          <p:cNvPr id="173060" name="Picture 6" descr="19_u06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3894138"/>
            <a:ext cx="8564563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Spectroscopy of Aldehydes and Ketones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Mass spectrometry - McLafferty rearrangement</a:t>
            </a:r>
          </a:p>
          <a:p>
            <a:pPr lvl="1"/>
            <a:r>
              <a:rPr lang="en-US" altLang="en-US" smtClean="0"/>
              <a:t>Aliphatic aldehydes and ketones that have hydrogens on their gamma (</a:t>
            </a:r>
            <a:r>
              <a:rPr lang="en-US" altLang="en-US" smtClean="0">
                <a:sym typeface="Symbol" panose="05050102010706020507" pitchFamily="18" charset="2"/>
              </a:rPr>
              <a:t></a:t>
            </a:r>
            <a:r>
              <a:rPr lang="en-US" altLang="en-US" smtClean="0"/>
              <a:t>) carbon atoms rearrange as shown</a:t>
            </a:r>
          </a:p>
        </p:txBody>
      </p:sp>
      <p:pic>
        <p:nvPicPr>
          <p:cNvPr id="175108" name="Picture 6" descr="19_u0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500438"/>
            <a:ext cx="8537575" cy="190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Mass Spectroscopy: </a:t>
            </a:r>
            <a:br>
              <a:rPr lang="en-US" altLang="en-US" smtClean="0"/>
            </a:br>
            <a:r>
              <a:rPr lang="en-US" altLang="en-US" smtClean="0">
                <a:sym typeface="Symbol" panose="05050102010706020507" pitchFamily="18" charset="2"/>
              </a:rPr>
              <a:t></a:t>
            </a:r>
            <a:r>
              <a:rPr lang="en-US" altLang="en-US" smtClean="0"/>
              <a:t>-Cleavage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Cleavage of the bond between the carbonyl group and the </a:t>
            </a:r>
            <a:r>
              <a:rPr lang="en-US" altLang="en-US" smtClean="0">
                <a:sym typeface="Symbol" panose="05050102010706020507" pitchFamily="18" charset="2"/>
              </a:rPr>
              <a:t></a:t>
            </a:r>
            <a:r>
              <a:rPr lang="en-US" altLang="en-US" smtClean="0"/>
              <a:t> carbon</a:t>
            </a:r>
          </a:p>
          <a:p>
            <a:r>
              <a:rPr lang="en-US" altLang="en-US" smtClean="0"/>
              <a:t>Yields a neutral radical and an oxygen-containing cation	</a:t>
            </a:r>
          </a:p>
        </p:txBody>
      </p:sp>
      <p:pic>
        <p:nvPicPr>
          <p:cNvPr id="177156" name="Picture 6" descr="19_u06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3509963"/>
            <a:ext cx="8256588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200" b="1" smtClean="0">
                <a:solidFill>
                  <a:srgbClr val="FF0000"/>
                </a:solidFill>
              </a:rPr>
              <a:t>Figure 19.16</a:t>
            </a:r>
            <a:r>
              <a:rPr lang="en-IN" altLang="en-US" sz="3200" b="1" smtClean="0"/>
              <a:t> </a:t>
            </a:r>
            <a:r>
              <a:rPr lang="en-IN" altLang="en-US" sz="3200" smtClean="0"/>
              <a:t>-</a:t>
            </a:r>
            <a:r>
              <a:rPr lang="en-IN" altLang="en-US" sz="3200" b="1" smtClean="0"/>
              <a:t> </a:t>
            </a:r>
            <a:r>
              <a:rPr lang="en-IN" altLang="en-US" sz="3200" smtClean="0"/>
              <a:t>Mass Spectrum and the Related Reactions of 5-methyl-2-hexanone</a:t>
            </a:r>
          </a:p>
        </p:txBody>
      </p:sp>
      <p:pic>
        <p:nvPicPr>
          <p:cNvPr id="17920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"/>
          <a:stretch>
            <a:fillRect/>
          </a:stretch>
        </p:blipFill>
        <p:spPr>
          <a:xfrm>
            <a:off x="1444625" y="1458913"/>
            <a:ext cx="6530975" cy="51625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81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Describe the prominent IR absorptions and mass spectral peaks expected for the following compound:</a:t>
            </a:r>
          </a:p>
          <a:p>
            <a:endParaRPr lang="en-IN" altLang="en-US" smtClean="0"/>
          </a:p>
          <a:p>
            <a:endParaRPr lang="en-IN" altLang="en-US" smtClean="0"/>
          </a:p>
        </p:txBody>
      </p:sp>
      <p:pic>
        <p:nvPicPr>
          <p:cNvPr id="18125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141663"/>
            <a:ext cx="4811712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Naming Aldehydes and Ketones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IUPAC retains names for a few ketones</a:t>
            </a:r>
          </a:p>
        </p:txBody>
      </p:sp>
      <p:pic>
        <p:nvPicPr>
          <p:cNvPr id="17412" name="Picture 6" descr="19_u00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2478088"/>
            <a:ext cx="8158162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Solution:</a:t>
            </a:r>
          </a:p>
          <a:p>
            <a:pPr lvl="1"/>
            <a:r>
              <a:rPr lang="en-IN" altLang="en-US" smtClean="0"/>
              <a:t>The important IR absorption for the compound is seen at 1750 cm</a:t>
            </a:r>
            <a:r>
              <a:rPr lang="en-IN" altLang="en-US" baseline="30000" smtClean="0"/>
              <a:t>-1</a:t>
            </a:r>
          </a:p>
          <a:p>
            <a:pPr lvl="1"/>
            <a:r>
              <a:rPr lang="en-IN" altLang="en-US" smtClean="0"/>
              <a:t>Products of alpha cleavage, which occurs in the ring, have the same mass as the molecular ion</a:t>
            </a:r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pPr lvl="1"/>
            <a:endParaRPr lang="en-IN" altLang="en-US" smtClean="0"/>
          </a:p>
          <a:p>
            <a:endParaRPr lang="en-IN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4221163"/>
            <a:ext cx="6870700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Worked Example</a:t>
            </a:r>
          </a:p>
        </p:txBody>
      </p:sp>
      <p:sp>
        <p:nvSpPr>
          <p:cNvPr id="184323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The McLafferty rearrangement appears at       </a:t>
            </a:r>
            <a:r>
              <a:rPr lang="en-IN" altLang="en-US" i="1" smtClean="0"/>
              <a:t>m/z </a:t>
            </a:r>
            <a:r>
              <a:rPr lang="en-IN" altLang="en-US" smtClean="0"/>
              <a:t>= 84</a:t>
            </a:r>
          </a:p>
        </p:txBody>
      </p:sp>
      <p:pic>
        <p:nvPicPr>
          <p:cNvPr id="18432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81300"/>
            <a:ext cx="6154738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Summary</a:t>
            </a:r>
          </a:p>
        </p:txBody>
      </p:sp>
      <p:sp>
        <p:nvSpPr>
          <p:cNvPr id="187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Most common general reaction type for aldehydes and ketones is nucleophilic addition reaction</a:t>
            </a:r>
          </a:p>
          <a:p>
            <a:r>
              <a:rPr lang="en-IN" altLang="en-US" smtClean="0"/>
              <a:t>Addition of HCN to aldehydes and ketones yields cyanohydrins</a:t>
            </a:r>
          </a:p>
          <a:p>
            <a:r>
              <a:rPr lang="en-IN" altLang="en-US" smtClean="0"/>
              <a:t>Primary amines add to carbonyl compounds yielding imines, or Schiff bases, and secondary amines yield enamines</a:t>
            </a:r>
          </a:p>
          <a:p>
            <a:r>
              <a:rPr lang="en-IN" altLang="en-US" smtClean="0"/>
              <a:t>Wolff-Kishner reaction is the reaction of an aldehyde or a ketone with hydrazine and base to give an alkane </a:t>
            </a:r>
          </a:p>
          <a:p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mtClean="0"/>
              <a:t>Summary</a:t>
            </a:r>
          </a:p>
        </p:txBody>
      </p:sp>
      <p:sp>
        <p:nvSpPr>
          <p:cNvPr id="188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mtClean="0"/>
              <a:t>Acetals, valuable protecting groups, are produced by adding alcohols to carbonyl groups </a:t>
            </a:r>
          </a:p>
          <a:p>
            <a:r>
              <a:rPr lang="en-IN" altLang="en-US" smtClean="0"/>
              <a:t>Phosphorus ylides add to aldehydes and ketones in the Wittig reaction to give alkenes</a:t>
            </a:r>
          </a:p>
          <a:p>
            <a:r>
              <a:rPr lang="en-US" altLang="en-US" smtClean="0">
                <a:sym typeface="Symbol" panose="05050102010706020507" pitchFamily="18" charset="2"/>
              </a:rPr>
              <a:t></a:t>
            </a:r>
            <a:r>
              <a:rPr lang="en-IN" altLang="en-US" smtClean="0"/>
              <a:t>-unsaturated aldehydes and ketones react with nucleophiles to give product of conjugate addition, or 1,4-addition</a:t>
            </a:r>
          </a:p>
          <a:p>
            <a:endParaRPr lang="en-I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</TotalTime>
  <Words>3268</Words>
  <Application>Microsoft Office PowerPoint</Application>
  <PresentationFormat>On-screen Show (4:3)</PresentationFormat>
  <Paragraphs>609</Paragraphs>
  <Slides>93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Wingdings</vt:lpstr>
      <vt:lpstr>Calibri</vt:lpstr>
      <vt:lpstr>Times New Roman</vt:lpstr>
      <vt:lpstr>Symbol</vt:lpstr>
      <vt:lpstr>1_Layers</vt:lpstr>
      <vt:lpstr>Chapter 19 Aldehydes and Ketones: Nucleophilic Addition Reactions </vt:lpstr>
      <vt:lpstr>Learning Objectives</vt:lpstr>
      <vt:lpstr>Learning Objectives</vt:lpstr>
      <vt:lpstr>Learning Objectives</vt:lpstr>
      <vt:lpstr>Learning Objectives</vt:lpstr>
      <vt:lpstr>Aldehydes and Ketones</vt:lpstr>
      <vt:lpstr>Naming Aldehydes and Ketones</vt:lpstr>
      <vt:lpstr>Naming Aldehydes and Ketones</vt:lpstr>
      <vt:lpstr>Naming Aldehydes and Ketones</vt:lpstr>
      <vt:lpstr>Naming Aldehydes and Ketones</vt:lpstr>
      <vt:lpstr>Worked Example</vt:lpstr>
      <vt:lpstr>Worked Example</vt:lpstr>
      <vt:lpstr>Preparing Aldehydes</vt:lpstr>
      <vt:lpstr>Preparing Aldehydes</vt:lpstr>
      <vt:lpstr>Worked Example</vt:lpstr>
      <vt:lpstr>Preparing Ketones</vt:lpstr>
      <vt:lpstr>Preparing Ketones</vt:lpstr>
      <vt:lpstr>Preparing Ketones</vt:lpstr>
      <vt:lpstr>Worked Example</vt:lpstr>
      <vt:lpstr>Oxidation of Aldehydes and Ketones</vt:lpstr>
      <vt:lpstr>Oxidation of Aldehydes and Ketones</vt:lpstr>
      <vt:lpstr>Nucleophilic Addition Reactions  of Aldehydes and Ketones</vt:lpstr>
      <vt:lpstr>Nucleophilic Addition Reactions  of Aldehydes and Ketones</vt:lpstr>
      <vt:lpstr>Nucleophilic Addition Reactions  of Aldehydes and Ketones</vt:lpstr>
      <vt:lpstr>Nucleophilic Addition Reactions  of Aldehydes and Ketones</vt:lpstr>
      <vt:lpstr>Electrophilicity of Aldehydes and Ketones</vt:lpstr>
      <vt:lpstr>Reactivity of Aromatic Aldehydes</vt:lpstr>
      <vt:lpstr>Worked Example</vt:lpstr>
      <vt:lpstr>Worked Example</vt:lpstr>
      <vt:lpstr>Nucleophilic Addition of H2O: Hydration</vt:lpstr>
      <vt:lpstr>Base-Catalyzed Addition of Water</vt:lpstr>
      <vt:lpstr>Acid-Catalyzed Addition of Water</vt:lpstr>
      <vt:lpstr>Addition of H–Y to C=O</vt:lpstr>
      <vt:lpstr>Worked Example</vt:lpstr>
      <vt:lpstr>Nucleophilic Addition of HCN: Cyanohydrin Formation</vt:lpstr>
      <vt:lpstr>Uses of Cyanohydrins</vt:lpstr>
      <vt:lpstr>Worked Example</vt:lpstr>
      <vt:lpstr>Nucleophilic Addition of Grignard Reagents and Hydride Reagents: Alcohol Formation</vt:lpstr>
      <vt:lpstr>Nucleophilic Addition of Grignard Reagents and Hydride Reagents: Alcohol Formation</vt:lpstr>
      <vt:lpstr>Nucleophilic Addition of Grignard Reagents and Hydride Reagents: Alcohol Formation</vt:lpstr>
      <vt:lpstr>Figure 19.5 - Mechanism </vt:lpstr>
      <vt:lpstr>Nucleophilic Addition of Amines: Imine and Enamine Formation</vt:lpstr>
      <vt:lpstr>Figure 19.6 - Mechanism</vt:lpstr>
      <vt:lpstr>Figure 19.6 - Mechanism</vt:lpstr>
      <vt:lpstr>Imine Derivatives</vt:lpstr>
      <vt:lpstr>Enamine Formation</vt:lpstr>
      <vt:lpstr>Figure 19.7 - Enamine Formation</vt:lpstr>
      <vt:lpstr>Figure 19.7 - Enamine Formation</vt:lpstr>
      <vt:lpstr>pH Dependence of Imine Formation</vt:lpstr>
      <vt:lpstr>Worked Example</vt:lpstr>
      <vt:lpstr>Nucleophilic Addition of Hydrazine:  The Wolff-Kishner Reaction</vt:lpstr>
      <vt:lpstr>Figure 19.9 - Mechanism</vt:lpstr>
      <vt:lpstr>Figure 19.9 - Mechanism</vt:lpstr>
      <vt:lpstr>Worked Example</vt:lpstr>
      <vt:lpstr>Worked Example</vt:lpstr>
      <vt:lpstr>Nucleophilic Addition of Alcohols: Acetal Formation</vt:lpstr>
      <vt:lpstr>Nucleophilic Addition of Alcohols: Acetal Formation</vt:lpstr>
      <vt:lpstr>Figure 19.10 - Mechanism</vt:lpstr>
      <vt:lpstr>Figure 19.10 - Mechanism</vt:lpstr>
      <vt:lpstr>Uses of Acetals</vt:lpstr>
      <vt:lpstr>Worked Example</vt:lpstr>
      <vt:lpstr>Nucleophilic Addition of Phosphorus Ylides: The Wittig Reaction</vt:lpstr>
      <vt:lpstr>Nucleophilic Addition of Phosphorus Ylides: The Wittig Reaction</vt:lpstr>
      <vt:lpstr>Mechanism of the Wittig Reaction</vt:lpstr>
      <vt:lpstr>Nucleophilic Addition of Phosphorus Ylides: The Wittig Reaction</vt:lpstr>
      <vt:lpstr>Worked Example</vt:lpstr>
      <vt:lpstr>Worked Example</vt:lpstr>
      <vt:lpstr>Biological Reductions</vt:lpstr>
      <vt:lpstr>Figure 19.12 - Mechanism of Biological Aldehyde and Ketone Reductions</vt:lpstr>
      <vt:lpstr>Worked Example</vt:lpstr>
      <vt:lpstr>Worked Example</vt:lpstr>
      <vt:lpstr>Conjugate Nucleophilic Addition to  -Unsaturated Aldehydes and Ketones</vt:lpstr>
      <vt:lpstr>Conjugate Nucleophilic Addition to  -Unsaturated Aldehydes and Ketones</vt:lpstr>
      <vt:lpstr>Conjugate Nucleophilic Addition to  -Unsaturated Aldehydes and Ketones</vt:lpstr>
      <vt:lpstr>Worked Example</vt:lpstr>
      <vt:lpstr>Worked Example</vt:lpstr>
      <vt:lpstr>Conjugate Nucleophilic Addition to  -Unsaturated Aldehydes and Ketones</vt:lpstr>
      <vt:lpstr>Conjugate Nucleophilic Addition to  -Unsaturated Aldehydes and Ketones</vt:lpstr>
      <vt:lpstr>Worked Example</vt:lpstr>
      <vt:lpstr>Spectroscopy of Aldehydes and Ketones</vt:lpstr>
      <vt:lpstr>Figure 19.14 - Infrared spectra of (a) benzaldehyde and (b) cyclohexanone</vt:lpstr>
      <vt:lpstr>Table 19.2 - Infrared Absorptions of Some Aldehydes and Ketones</vt:lpstr>
      <vt:lpstr>Worked Example</vt:lpstr>
      <vt:lpstr>Spectroscopy of Aldehydes and Ketones</vt:lpstr>
      <vt:lpstr>Spectroscopy of Aldehydes and Ketones</vt:lpstr>
      <vt:lpstr>Spectroscopy of Aldehydes and Ketones</vt:lpstr>
      <vt:lpstr>Mass Spectroscopy:  -Cleavage</vt:lpstr>
      <vt:lpstr>Figure 19.16 - Mass Spectrum and the Related Reactions of 5-methyl-2-hexanone</vt:lpstr>
      <vt:lpstr>Worked Example</vt:lpstr>
      <vt:lpstr>Worked Example</vt:lpstr>
      <vt:lpstr>Worked Example</vt:lpstr>
      <vt:lpstr>Summary</vt:lpstr>
      <vt:lpstr>Summary</vt:lpstr>
    </vt:vector>
  </TitlesOfParts>
  <Company>University of Toronto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19. Aldehydes and Ketones: Nucleophilic Addition Reactions</dc:title>
  <dc:creator>Ronald Kluger</dc:creator>
  <cp:lastModifiedBy>EAWoods</cp:lastModifiedBy>
  <cp:revision>448</cp:revision>
  <dcterms:created xsi:type="dcterms:W3CDTF">2010-10-08T20:29:01Z</dcterms:created>
  <dcterms:modified xsi:type="dcterms:W3CDTF">2015-04-10T03:11:12Z</dcterms:modified>
</cp:coreProperties>
</file>